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62"/>
  </p:notesMasterIdLst>
  <p:sldIdLst>
    <p:sldId id="256" r:id="rId2"/>
    <p:sldId id="257" r:id="rId3"/>
    <p:sldId id="260" r:id="rId4"/>
    <p:sldId id="309" r:id="rId5"/>
    <p:sldId id="310" r:id="rId6"/>
    <p:sldId id="262" r:id="rId7"/>
    <p:sldId id="263" r:id="rId8"/>
    <p:sldId id="306" r:id="rId9"/>
    <p:sldId id="266" r:id="rId10"/>
    <p:sldId id="264" r:id="rId11"/>
    <p:sldId id="351" r:id="rId12"/>
    <p:sldId id="311" r:id="rId13"/>
    <p:sldId id="267" r:id="rId14"/>
    <p:sldId id="337" r:id="rId15"/>
    <p:sldId id="268" r:id="rId16"/>
    <p:sldId id="269" r:id="rId17"/>
    <p:sldId id="270" r:id="rId18"/>
    <p:sldId id="271" r:id="rId19"/>
    <p:sldId id="350" r:id="rId20"/>
    <p:sldId id="312" r:id="rId21"/>
    <p:sldId id="313" r:id="rId22"/>
    <p:sldId id="340" r:id="rId23"/>
    <p:sldId id="338" r:id="rId24"/>
    <p:sldId id="315" r:id="rId25"/>
    <p:sldId id="273" r:id="rId26"/>
    <p:sldId id="274" r:id="rId27"/>
    <p:sldId id="316" r:id="rId28"/>
    <p:sldId id="317" r:id="rId29"/>
    <p:sldId id="318" r:id="rId30"/>
    <p:sldId id="341" r:id="rId31"/>
    <p:sldId id="275" r:id="rId32"/>
    <p:sldId id="342" r:id="rId33"/>
    <p:sldId id="319" r:id="rId34"/>
    <p:sldId id="276" r:id="rId35"/>
    <p:sldId id="321" r:id="rId36"/>
    <p:sldId id="322" r:id="rId37"/>
    <p:sldId id="335" r:id="rId38"/>
    <p:sldId id="336" r:id="rId39"/>
    <p:sldId id="343" r:id="rId40"/>
    <p:sldId id="323" r:id="rId41"/>
    <p:sldId id="277" r:id="rId42"/>
    <p:sldId id="278" r:id="rId43"/>
    <p:sldId id="344" r:id="rId44"/>
    <p:sldId id="324" r:id="rId45"/>
    <p:sldId id="325" r:id="rId46"/>
    <p:sldId id="326" r:id="rId47"/>
    <p:sldId id="348" r:id="rId48"/>
    <p:sldId id="349" r:id="rId49"/>
    <p:sldId id="327" r:id="rId50"/>
    <p:sldId id="331" r:id="rId51"/>
    <p:sldId id="279" r:id="rId52"/>
    <p:sldId id="346" r:id="rId53"/>
    <p:sldId id="347" r:id="rId54"/>
    <p:sldId id="329" r:id="rId55"/>
    <p:sldId id="280" r:id="rId56"/>
    <p:sldId id="345" r:id="rId57"/>
    <p:sldId id="281" r:id="rId58"/>
    <p:sldId id="282" r:id="rId59"/>
    <p:sldId id="334" r:id="rId60"/>
    <p:sldId id="283" r:id="rId61"/>
  </p:sldIdLst>
  <p:sldSz cx="9144000" cy="5143500" type="screen16x9"/>
  <p:notesSz cx="6858000" cy="9144000"/>
  <p:embeddedFontLst>
    <p:embeddedFont>
      <p:font typeface="Calibri" panose="020F0502020204030204" pitchFamily="34" charset="0"/>
      <p:regular r:id="rId63"/>
      <p:bold r:id="rId64"/>
      <p:italic r:id="rId65"/>
      <p:boldItalic r:id="rId66"/>
    </p:embeddedFont>
    <p:embeddedFont>
      <p:font typeface="Figtree Black" panose="020B0604020202020204" charset="0"/>
      <p:bold r:id="rId67"/>
      <p:boldItalic r:id="rId68"/>
    </p:embeddedFont>
    <p:embeddedFont>
      <p:font typeface="Georgia" panose="02040502050405020303" pitchFamily="18" charset="0"/>
      <p:regular r:id="rId69"/>
      <p:bold r:id="rId70"/>
      <p:italic r:id="rId71"/>
      <p:boldItalic r:id="rId72"/>
    </p:embeddedFont>
    <p:embeddedFont>
      <p:font typeface="Hanken Grotesk" panose="020B0604020202020204" charset="0"/>
      <p:regular r:id="rId73"/>
      <p:bold r:id="rId74"/>
      <p:italic r:id="rId75"/>
      <p:boldItalic r:id="rId76"/>
    </p:embeddedFont>
    <p:embeddedFont>
      <p:font typeface="Lato" panose="020F0502020204030203" pitchFamily="34" charset="0"/>
      <p:regular r:id="rId77"/>
      <p:bold r:id="rId78"/>
      <p:italic r:id="rId79"/>
      <p:boldItalic r:id="rId80"/>
    </p:embeddedFont>
    <p:embeddedFont>
      <p:font typeface="Meiryo UI" panose="020B0604030504040204" pitchFamily="34" charset="-128"/>
      <p:regular r:id="rId81"/>
      <p:bold r:id="rId82"/>
      <p:italic r:id="rId83"/>
      <p:boldItalic r:id="rId84"/>
    </p:embeddedFont>
    <p:embeddedFont>
      <p:font typeface="Nunito Light" pitchFamily="2" charset="0"/>
      <p:regular r:id="rId85"/>
      <p: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F78F6A-5F2B-4972-8651-76AB83340038}">
  <a:tblStyle styleId="{B8F78F6A-5F2B-4972-8651-76AB833400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388" autoAdjust="0"/>
    <p:restoredTop sz="95619" autoAdjust="0"/>
  </p:normalViewPr>
  <p:slideViewPr>
    <p:cSldViewPr snapToGrid="0">
      <p:cViewPr varScale="1">
        <p:scale>
          <a:sx n="120" d="100"/>
          <a:sy n="120" d="100"/>
        </p:scale>
        <p:origin x="832" y="88"/>
      </p:cViewPr>
      <p:guideLst>
        <p:guide orient="horz" pos="1620"/>
        <p:guide pos="2880"/>
      </p:guideLst>
    </p:cSldViewPr>
  </p:slideViewPr>
  <p:outlineViewPr>
    <p:cViewPr>
      <p:scale>
        <a:sx n="33" d="100"/>
        <a:sy n="33" d="100"/>
      </p:scale>
      <p:origin x="0" y="-876"/>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72" d="100"/>
          <a:sy n="72" d="100"/>
        </p:scale>
        <p:origin x="3524" y="5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20.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s-ES" sz="1100" dirty="0"/>
              <a:t>Buenas a todos los presentes y a la excelentísima mesa evaluadora. Mi nombre es , estudiante de la carrera de ingeniería mecatrónica y hoy estaremos exponiendo nuestro trabajo final de grado denominado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6096740"/>
          </a:xfrm>
          <a:prstGeom prst="rect">
            <a:avLst/>
          </a:prstGeom>
        </p:spPr>
        <p:txBody>
          <a:bodyPr spcFirstLastPara="1" wrap="square" lIns="91425" tIns="91425" rIns="91425" bIns="91425" anchor="t" anchorCtr="0">
            <a:noAutofit/>
          </a:bodyPr>
          <a:lstStyle/>
          <a:p>
            <a:pPr marL="0" indent="0" algn="just">
              <a:lnSpc>
                <a:spcPct val="150000"/>
              </a:lnSpc>
              <a:buNone/>
            </a:pPr>
            <a:r>
              <a:rPr lang="es-PY" dirty="0">
                <a:effectLst/>
                <a:latin typeface="Arial" panose="020B0604020202020204" pitchFamily="34" charset="0"/>
                <a:ea typeface="Yu Mincho" panose="02020400000000000000" pitchFamily="18" charset="-128"/>
                <a:cs typeface="Times New Roman" panose="02020603050405020304" pitchFamily="18" charset="0"/>
              </a:rPr>
              <a:t>Con el objetivo de lograr una distribución operativa más eficiente, la ANDE se apoya en su mapa eléctrico interno, el cual está compuesto por divisiones regionales estratégicamente establecidas. Estas divisiones permiten un control más efectivo de las operaciones en todo el sistema.</a:t>
            </a:r>
            <a:endParaRPr lang="en-US" dirty="0">
              <a:effectLst/>
              <a:latin typeface="Calibri" panose="020F0502020204030204" pitchFamily="34" charset="0"/>
              <a:ea typeface="Yu Mincho" panose="02020400000000000000" pitchFamily="18" charset="-128"/>
              <a:cs typeface="Times New Roman" panose="02020603050405020304" pitchFamily="18" charset="0"/>
            </a:endParaRPr>
          </a:p>
          <a:p>
            <a:pPr marL="0" indent="0" algn="just">
              <a:lnSpc>
                <a:spcPct val="150000"/>
              </a:lnSpc>
              <a:buNone/>
            </a:pPr>
            <a:r>
              <a:rPr lang="es-PY" dirty="0">
                <a:effectLst/>
                <a:latin typeface="Arial" panose="020B0604020202020204" pitchFamily="34" charset="0"/>
                <a:ea typeface="Yu Mincho" panose="02020400000000000000" pitchFamily="18" charset="-128"/>
                <a:cs typeface="Times New Roman" panose="02020603050405020304" pitchFamily="18" charset="0"/>
              </a:rPr>
              <a:t>Con el objetivo de lograr una distribución operativa más eficiente, la ANDE se apoya en su mapa eléctrico interno, el cual está compuesto por divisiones regionales estratégicamente establecidas. Estas divisiones permiten un control más efectivo de las operaciones en todo el sistema.</a:t>
            </a:r>
            <a:br>
              <a:rPr lang="es-PY" b="1" dirty="0">
                <a:effectLst/>
                <a:latin typeface="+mn-lt"/>
                <a:ea typeface="Yu Mincho" panose="02020400000000000000" pitchFamily="18" charset="-128"/>
                <a:cs typeface="Times New Roman" panose="02020603050405020304" pitchFamily="18" charset="0"/>
              </a:rPr>
            </a:br>
            <a:r>
              <a:rPr lang="es-PY" b="1" dirty="0">
                <a:effectLst/>
                <a:latin typeface="+mn-lt"/>
                <a:ea typeface="Yu Mincho" panose="02020400000000000000" pitchFamily="18" charset="-128"/>
                <a:cs typeface="Times New Roman" panose="02020603050405020304" pitchFamily="18" charset="0"/>
              </a:rPr>
              <a:t>Sistema Este </a:t>
            </a:r>
            <a:r>
              <a:rPr lang="es-PY" dirty="0">
                <a:effectLst/>
                <a:latin typeface="+mn-lt"/>
                <a:ea typeface="Yu Mincho" panose="02020400000000000000" pitchFamily="18" charset="-128"/>
                <a:cs typeface="Times New Roman" panose="02020603050405020304" pitchFamily="18" charset="0"/>
              </a:rPr>
              <a:t>donde se encuentran la central hidroeléctrica binacional de</a:t>
            </a:r>
            <a:r>
              <a:rPr lang="en-US" dirty="0">
                <a:latin typeface="+mn-lt"/>
                <a:ea typeface="Yu Mincho" panose="02020400000000000000" pitchFamily="18" charset="-128"/>
                <a:cs typeface="Times New Roman" panose="02020603050405020304" pitchFamily="18" charset="0"/>
              </a:rPr>
              <a:t> </a:t>
            </a:r>
            <a:r>
              <a:rPr lang="es-PY" dirty="0">
                <a:effectLst/>
                <a:latin typeface="+mn-lt"/>
                <a:ea typeface="Yu Mincho" panose="02020400000000000000" pitchFamily="18" charset="-128"/>
                <a:cs typeface="Times New Roman" panose="02020603050405020304" pitchFamily="18" charset="0"/>
              </a:rPr>
              <a:t>Itaipú y la central hidroeléctrica de </a:t>
            </a:r>
            <a:r>
              <a:rPr lang="es-PY" dirty="0" err="1">
                <a:effectLst/>
                <a:latin typeface="+mn-lt"/>
                <a:ea typeface="Yu Mincho" panose="02020400000000000000" pitchFamily="18" charset="-128"/>
                <a:cs typeface="Times New Roman" panose="02020603050405020304" pitchFamily="18" charset="0"/>
              </a:rPr>
              <a:t>Acaray</a:t>
            </a:r>
            <a:r>
              <a:rPr lang="es-PY" dirty="0">
                <a:effectLst/>
                <a:latin typeface="+mn-lt"/>
                <a:ea typeface="Yu Mincho" panose="02020400000000000000" pitchFamily="18" charset="-128"/>
                <a:cs typeface="Times New Roman" panose="02020603050405020304" pitchFamily="18" charset="0"/>
              </a:rPr>
              <a:t>. Se vincula eléctricamente con el Sistema Metropolitano por medio de una línea de transmisión de 500 kV.</a:t>
            </a:r>
            <a:endParaRPr lang="en-US" dirty="0">
              <a:effectLst/>
              <a:latin typeface="+mn-lt"/>
              <a:ea typeface="Yu Mincho" panose="02020400000000000000" pitchFamily="18" charset="-128"/>
              <a:cs typeface="Times New Roman" panose="02020603050405020304" pitchFamily="18" charset="0"/>
            </a:endParaRPr>
          </a:p>
          <a:p>
            <a:pPr marL="0" lvl="0" indent="0" algn="just">
              <a:lnSpc>
                <a:spcPct val="150000"/>
              </a:lnSpc>
              <a:buNone/>
            </a:pPr>
            <a:r>
              <a:rPr lang="es-PY" b="1" dirty="0">
                <a:effectLst/>
                <a:latin typeface="+mn-lt"/>
                <a:ea typeface="Yu Mincho" panose="02020400000000000000" pitchFamily="18" charset="-128"/>
                <a:cs typeface="Times New Roman" panose="02020603050405020304" pitchFamily="18" charset="0"/>
              </a:rPr>
              <a:t>Sistema Central </a:t>
            </a:r>
            <a:r>
              <a:rPr lang="es-PY" dirty="0">
                <a:effectLst/>
                <a:latin typeface="+mn-lt"/>
                <a:ea typeface="Yu Mincho" panose="02020400000000000000" pitchFamily="18" charset="-128"/>
                <a:cs typeface="Times New Roman" panose="02020603050405020304" pitchFamily="18" charset="0"/>
              </a:rPr>
              <a:t>situado entre el sistema metropolitano y el sistema este. Del mismo parte una línea de transmisión de 220 kV que llega hasta la ciudad de Loma Plata, del sistema oeste, en el centro del Chaco Paraguayo, pasando por el sistema norte.</a:t>
            </a:r>
            <a:endParaRPr lang="en-US" dirty="0">
              <a:effectLst/>
              <a:latin typeface="+mn-lt"/>
              <a:ea typeface="Yu Mincho" panose="02020400000000000000" pitchFamily="18" charset="-128"/>
              <a:cs typeface="Times New Roman" panose="02020603050405020304" pitchFamily="18" charset="0"/>
            </a:endParaRPr>
          </a:p>
          <a:p>
            <a:pPr marL="0" lvl="0" indent="0" algn="just">
              <a:lnSpc>
                <a:spcPct val="150000"/>
              </a:lnSpc>
              <a:buNone/>
            </a:pPr>
            <a:r>
              <a:rPr lang="es-PY" b="1" dirty="0">
                <a:effectLst/>
                <a:latin typeface="+mn-lt"/>
                <a:ea typeface="Yu Mincho" panose="02020400000000000000" pitchFamily="18" charset="-128"/>
                <a:cs typeface="Times New Roman" panose="02020603050405020304" pitchFamily="18" charset="0"/>
              </a:rPr>
              <a:t>Sistema Sur </a:t>
            </a:r>
            <a:r>
              <a:rPr lang="es-PY" dirty="0">
                <a:effectLst/>
                <a:latin typeface="+mn-lt"/>
                <a:ea typeface="Yu Mincho" panose="02020400000000000000" pitchFamily="18" charset="-128"/>
                <a:cs typeface="Times New Roman" panose="02020603050405020304" pitchFamily="18" charset="0"/>
              </a:rPr>
              <a:t>donde se encuentra la central hidroeléctrica binacional de</a:t>
            </a:r>
            <a:r>
              <a:rPr lang="en-US" dirty="0">
                <a:latin typeface="+mn-lt"/>
                <a:ea typeface="Yu Mincho" panose="02020400000000000000" pitchFamily="18" charset="-128"/>
                <a:cs typeface="Times New Roman" panose="02020603050405020304" pitchFamily="18" charset="0"/>
              </a:rPr>
              <a:t> </a:t>
            </a:r>
            <a:r>
              <a:rPr lang="es-PY" dirty="0" err="1">
                <a:effectLst/>
                <a:latin typeface="+mn-lt"/>
                <a:ea typeface="Yu Mincho" panose="02020400000000000000" pitchFamily="18" charset="-128"/>
                <a:cs typeface="Times New Roman" panose="02020603050405020304" pitchFamily="18" charset="0"/>
              </a:rPr>
              <a:t>Yacyretá</a:t>
            </a:r>
            <a:r>
              <a:rPr lang="es-PY" dirty="0">
                <a:effectLst/>
                <a:latin typeface="+mn-lt"/>
                <a:ea typeface="Yu Mincho" panose="02020400000000000000" pitchFamily="18" charset="-128"/>
                <a:cs typeface="Times New Roman" panose="02020603050405020304" pitchFamily="18" charset="0"/>
              </a:rPr>
              <a:t>, se vincula mediante 2 líneas de transmisión de 220 kV al sistema metropolitano.</a:t>
            </a:r>
            <a:endParaRPr lang="en-US" dirty="0">
              <a:effectLst/>
              <a:latin typeface="+mn-lt"/>
              <a:ea typeface="Yu Mincho" panose="02020400000000000000" pitchFamily="18" charset="-128"/>
              <a:cs typeface="Times New Roman" panose="02020603050405020304" pitchFamily="18" charset="0"/>
            </a:endParaRPr>
          </a:p>
          <a:p>
            <a:pPr marL="0" lvl="0" indent="0" algn="just">
              <a:lnSpc>
                <a:spcPct val="150000"/>
              </a:lnSpc>
              <a:buNone/>
            </a:pPr>
            <a:r>
              <a:rPr lang="es-PY" b="1" dirty="0">
                <a:effectLst/>
                <a:latin typeface="+mn-lt"/>
                <a:ea typeface="Yu Mincho" panose="02020400000000000000" pitchFamily="18" charset="-128"/>
                <a:cs typeface="Times New Roman" panose="02020603050405020304" pitchFamily="18" charset="0"/>
              </a:rPr>
              <a:t>Sistema Norte </a:t>
            </a:r>
            <a:r>
              <a:rPr lang="es-PY" dirty="0">
                <a:effectLst/>
                <a:latin typeface="+mn-lt"/>
                <a:ea typeface="Yu Mincho" panose="02020400000000000000" pitchFamily="18" charset="-128"/>
                <a:cs typeface="Times New Roman" panose="02020603050405020304" pitchFamily="18" charset="0"/>
              </a:rPr>
              <a:t>alimentando en forma radial desde el sistema central por</a:t>
            </a:r>
            <a:r>
              <a:rPr lang="en-US" dirty="0">
                <a:latin typeface="+mn-lt"/>
                <a:ea typeface="Yu Mincho" panose="02020400000000000000" pitchFamily="18" charset="-128"/>
                <a:cs typeface="Times New Roman" panose="02020603050405020304" pitchFamily="18" charset="0"/>
              </a:rPr>
              <a:t> </a:t>
            </a:r>
            <a:r>
              <a:rPr lang="es-PY" dirty="0">
                <a:effectLst/>
                <a:latin typeface="+mn-lt"/>
                <a:ea typeface="Yu Mincho" panose="02020400000000000000" pitchFamily="18" charset="-128"/>
                <a:cs typeface="Times New Roman" panose="02020603050405020304" pitchFamily="18" charset="0"/>
              </a:rPr>
              <a:t>una línea de transmisión de 220 kV, que llega al sistema oeste.</a:t>
            </a:r>
            <a:endParaRPr lang="en-US" dirty="0">
              <a:effectLst/>
              <a:latin typeface="+mn-lt"/>
              <a:ea typeface="Yu Mincho" panose="02020400000000000000" pitchFamily="18" charset="-128"/>
              <a:cs typeface="Times New Roman" panose="02020603050405020304" pitchFamily="18" charset="0"/>
            </a:endParaRPr>
          </a:p>
          <a:p>
            <a:pPr marL="0" lvl="0" indent="0" algn="just">
              <a:lnSpc>
                <a:spcPct val="150000"/>
              </a:lnSpc>
              <a:buNone/>
            </a:pPr>
            <a:r>
              <a:rPr lang="es-PY" b="1" dirty="0">
                <a:effectLst/>
                <a:latin typeface="+mn-lt"/>
                <a:ea typeface="Yu Mincho" panose="02020400000000000000" pitchFamily="18" charset="-128"/>
                <a:cs typeface="Times New Roman" panose="02020603050405020304" pitchFamily="18" charset="0"/>
              </a:rPr>
              <a:t>Sistema Oeste </a:t>
            </a:r>
            <a:r>
              <a:rPr lang="es-PY" dirty="0">
                <a:effectLst/>
                <a:latin typeface="+mn-lt"/>
                <a:ea typeface="Yu Mincho" panose="02020400000000000000" pitchFamily="18" charset="-128"/>
                <a:cs typeface="Times New Roman" panose="02020603050405020304" pitchFamily="18" charset="0"/>
              </a:rPr>
              <a:t>alimentado por una línea de transmisión de 220 kV desde el sistema central que pasa por el sistema norte.</a:t>
            </a:r>
            <a:endParaRPr lang="en-US" dirty="0">
              <a:effectLst/>
              <a:latin typeface="+mn-lt"/>
              <a:ea typeface="Yu Mincho" panose="02020400000000000000" pitchFamily="18" charset="-128"/>
              <a:cs typeface="Times New Roman" panose="02020603050405020304" pitchFamily="18" charset="0"/>
            </a:endParaRPr>
          </a:p>
          <a:p>
            <a:pPr marL="0" lvl="0" indent="0" algn="just">
              <a:lnSpc>
                <a:spcPct val="150000"/>
              </a:lnSpc>
              <a:buNone/>
            </a:pPr>
            <a:r>
              <a:rPr lang="es-PY" b="1" dirty="0">
                <a:effectLst/>
                <a:latin typeface="+mn-lt"/>
                <a:ea typeface="Yu Mincho" panose="02020400000000000000" pitchFamily="18" charset="-128"/>
                <a:cs typeface="Times New Roman" panose="02020603050405020304" pitchFamily="18" charset="0"/>
              </a:rPr>
              <a:t>Sistema Metropolitano </a:t>
            </a:r>
            <a:r>
              <a:rPr lang="es-PY" dirty="0">
                <a:effectLst/>
                <a:latin typeface="+mn-lt"/>
                <a:ea typeface="Yu Mincho" panose="02020400000000000000" pitchFamily="18" charset="-128"/>
                <a:cs typeface="Times New Roman" panose="02020603050405020304" pitchFamily="18" charset="0"/>
              </a:rPr>
              <a:t>donde se encuentra aproximadamente el 60% del consumo nacional, alimentado por una línea de transmisión de 500 kV del sistema este, 5 líneas de transmisión de 220 kV provenientes del sistema central y 2 líneas de transmisión de 220 kV desde el sistema sur.</a:t>
            </a:r>
            <a:endParaRPr lang="en-US" dirty="0">
              <a:effectLst/>
              <a:latin typeface="+mn-lt"/>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6096740"/>
          </a:xfrm>
          <a:prstGeom prst="rect">
            <a:avLst/>
          </a:prstGeom>
        </p:spPr>
        <p:txBody>
          <a:bodyPr spcFirstLastPara="1" wrap="square" lIns="91425" tIns="91425" rIns="91425" bIns="91425" anchor="t" anchorCtr="0">
            <a:noAutofit/>
          </a:bodyPr>
          <a:lstStyle/>
          <a:p>
            <a:pPr marL="0" indent="0" algn="just">
              <a:lnSpc>
                <a:spcPct val="150000"/>
              </a:lnSpc>
              <a:buNone/>
            </a:pPr>
            <a:r>
              <a:rPr lang="es-PY" dirty="0">
                <a:effectLst/>
                <a:latin typeface="Arial" panose="020B0604020202020204" pitchFamily="34" charset="0"/>
                <a:ea typeface="Yu Mincho" panose="02020400000000000000" pitchFamily="18" charset="-128"/>
                <a:cs typeface="Times New Roman" panose="02020603050405020304" pitchFamily="18" charset="0"/>
              </a:rPr>
              <a:t>Con el objetivo de lograr una distribución operativa más eficiente, la ANDE se apoya en su mapa eléctrico interno, el cual está compuesto por divisiones regionales estratégicamente establecidas. Estas divisiones permiten un control más efectivo de las operaciones en todo el sistema.</a:t>
            </a:r>
            <a:endParaRPr lang="en-US" dirty="0">
              <a:effectLst/>
              <a:latin typeface="Calibri" panose="020F0502020204030204" pitchFamily="34" charset="0"/>
              <a:ea typeface="Yu Mincho" panose="02020400000000000000" pitchFamily="18" charset="-128"/>
              <a:cs typeface="Times New Roman" panose="02020603050405020304" pitchFamily="18" charset="0"/>
            </a:endParaRPr>
          </a:p>
          <a:p>
            <a:pPr marL="0" indent="0" algn="just">
              <a:lnSpc>
                <a:spcPct val="150000"/>
              </a:lnSpc>
              <a:buNone/>
            </a:pPr>
            <a:r>
              <a:rPr lang="es-PY" dirty="0">
                <a:effectLst/>
                <a:latin typeface="Arial" panose="020B0604020202020204" pitchFamily="34" charset="0"/>
                <a:ea typeface="Yu Mincho" panose="02020400000000000000" pitchFamily="18" charset="-128"/>
                <a:cs typeface="Times New Roman" panose="02020603050405020304" pitchFamily="18" charset="0"/>
              </a:rPr>
              <a:t>Con el objetivo de lograr una distribución operativa más eficiente, la ANDE se apoya en su mapa eléctrico interno, el cual está compuesto por divisiones regionales estratégicamente establecidas. Estas divisiones permiten un control más efectivo de las operaciones en todo el sistema.</a:t>
            </a:r>
            <a:br>
              <a:rPr lang="es-PY" b="1" dirty="0">
                <a:effectLst/>
                <a:latin typeface="+mn-lt"/>
                <a:ea typeface="Yu Mincho" panose="02020400000000000000" pitchFamily="18" charset="-128"/>
                <a:cs typeface="Times New Roman" panose="02020603050405020304" pitchFamily="18" charset="0"/>
              </a:rPr>
            </a:br>
            <a:r>
              <a:rPr lang="es-PY" b="1" dirty="0">
                <a:effectLst/>
                <a:latin typeface="+mn-lt"/>
                <a:ea typeface="Yu Mincho" panose="02020400000000000000" pitchFamily="18" charset="-128"/>
                <a:cs typeface="Times New Roman" panose="02020603050405020304" pitchFamily="18" charset="0"/>
              </a:rPr>
              <a:t>Sistema Este </a:t>
            </a:r>
            <a:r>
              <a:rPr lang="es-PY" dirty="0">
                <a:effectLst/>
                <a:latin typeface="+mn-lt"/>
                <a:ea typeface="Yu Mincho" panose="02020400000000000000" pitchFamily="18" charset="-128"/>
                <a:cs typeface="Times New Roman" panose="02020603050405020304" pitchFamily="18" charset="0"/>
              </a:rPr>
              <a:t>donde se encuentran la central hidroeléctrica binacional de</a:t>
            </a:r>
            <a:r>
              <a:rPr lang="en-US" dirty="0">
                <a:latin typeface="+mn-lt"/>
                <a:ea typeface="Yu Mincho" panose="02020400000000000000" pitchFamily="18" charset="-128"/>
                <a:cs typeface="Times New Roman" panose="02020603050405020304" pitchFamily="18" charset="0"/>
              </a:rPr>
              <a:t> </a:t>
            </a:r>
            <a:r>
              <a:rPr lang="es-PY" dirty="0">
                <a:effectLst/>
                <a:latin typeface="+mn-lt"/>
                <a:ea typeface="Yu Mincho" panose="02020400000000000000" pitchFamily="18" charset="-128"/>
                <a:cs typeface="Times New Roman" panose="02020603050405020304" pitchFamily="18" charset="0"/>
              </a:rPr>
              <a:t>Itaipú y la central hidroeléctrica de </a:t>
            </a:r>
            <a:r>
              <a:rPr lang="es-PY" dirty="0" err="1">
                <a:effectLst/>
                <a:latin typeface="+mn-lt"/>
                <a:ea typeface="Yu Mincho" panose="02020400000000000000" pitchFamily="18" charset="-128"/>
                <a:cs typeface="Times New Roman" panose="02020603050405020304" pitchFamily="18" charset="0"/>
              </a:rPr>
              <a:t>Acaray</a:t>
            </a:r>
            <a:r>
              <a:rPr lang="es-PY" dirty="0">
                <a:effectLst/>
                <a:latin typeface="+mn-lt"/>
                <a:ea typeface="Yu Mincho" panose="02020400000000000000" pitchFamily="18" charset="-128"/>
                <a:cs typeface="Times New Roman" panose="02020603050405020304" pitchFamily="18" charset="0"/>
              </a:rPr>
              <a:t>. Se vincula eléctricamente con el Sistema Metropolitano por medio de una línea de transmisión de 500 kV.</a:t>
            </a:r>
            <a:endParaRPr lang="en-US" dirty="0">
              <a:effectLst/>
              <a:latin typeface="+mn-lt"/>
              <a:ea typeface="Yu Mincho" panose="02020400000000000000" pitchFamily="18" charset="-128"/>
              <a:cs typeface="Times New Roman" panose="02020603050405020304" pitchFamily="18" charset="0"/>
            </a:endParaRPr>
          </a:p>
          <a:p>
            <a:pPr marL="0" lvl="0" indent="0" algn="just">
              <a:lnSpc>
                <a:spcPct val="150000"/>
              </a:lnSpc>
              <a:buNone/>
            </a:pPr>
            <a:r>
              <a:rPr lang="es-PY" b="1" dirty="0">
                <a:effectLst/>
                <a:latin typeface="+mn-lt"/>
                <a:ea typeface="Yu Mincho" panose="02020400000000000000" pitchFamily="18" charset="-128"/>
                <a:cs typeface="Times New Roman" panose="02020603050405020304" pitchFamily="18" charset="0"/>
              </a:rPr>
              <a:t>Sistema Central </a:t>
            </a:r>
            <a:r>
              <a:rPr lang="es-PY" dirty="0">
                <a:effectLst/>
                <a:latin typeface="+mn-lt"/>
                <a:ea typeface="Yu Mincho" panose="02020400000000000000" pitchFamily="18" charset="-128"/>
                <a:cs typeface="Times New Roman" panose="02020603050405020304" pitchFamily="18" charset="0"/>
              </a:rPr>
              <a:t>situado entre el sistema metropolitano y el sistema este. Del mismo parte una línea de transmisión de 220 kV que llega hasta la ciudad de Loma Plata, del sistema oeste, en el centro del Chaco Paraguayo, pasando por el sistema norte.</a:t>
            </a:r>
            <a:endParaRPr lang="en-US" dirty="0">
              <a:effectLst/>
              <a:latin typeface="+mn-lt"/>
              <a:ea typeface="Yu Mincho" panose="02020400000000000000" pitchFamily="18" charset="-128"/>
              <a:cs typeface="Times New Roman" panose="02020603050405020304" pitchFamily="18" charset="0"/>
            </a:endParaRPr>
          </a:p>
          <a:p>
            <a:pPr marL="0" lvl="0" indent="0" algn="just">
              <a:lnSpc>
                <a:spcPct val="150000"/>
              </a:lnSpc>
              <a:buNone/>
            </a:pPr>
            <a:r>
              <a:rPr lang="es-PY" b="1" dirty="0">
                <a:effectLst/>
                <a:latin typeface="+mn-lt"/>
                <a:ea typeface="Yu Mincho" panose="02020400000000000000" pitchFamily="18" charset="-128"/>
                <a:cs typeface="Times New Roman" panose="02020603050405020304" pitchFamily="18" charset="0"/>
              </a:rPr>
              <a:t>Sistema Sur </a:t>
            </a:r>
            <a:r>
              <a:rPr lang="es-PY" dirty="0">
                <a:effectLst/>
                <a:latin typeface="+mn-lt"/>
                <a:ea typeface="Yu Mincho" panose="02020400000000000000" pitchFamily="18" charset="-128"/>
                <a:cs typeface="Times New Roman" panose="02020603050405020304" pitchFamily="18" charset="0"/>
              </a:rPr>
              <a:t>donde se encuentra la central hidroeléctrica binacional de</a:t>
            </a:r>
            <a:r>
              <a:rPr lang="en-US" dirty="0">
                <a:latin typeface="+mn-lt"/>
                <a:ea typeface="Yu Mincho" panose="02020400000000000000" pitchFamily="18" charset="-128"/>
                <a:cs typeface="Times New Roman" panose="02020603050405020304" pitchFamily="18" charset="0"/>
              </a:rPr>
              <a:t> </a:t>
            </a:r>
            <a:r>
              <a:rPr lang="es-PY" dirty="0" err="1">
                <a:effectLst/>
                <a:latin typeface="+mn-lt"/>
                <a:ea typeface="Yu Mincho" panose="02020400000000000000" pitchFamily="18" charset="-128"/>
                <a:cs typeface="Times New Roman" panose="02020603050405020304" pitchFamily="18" charset="0"/>
              </a:rPr>
              <a:t>Yacyretá</a:t>
            </a:r>
            <a:r>
              <a:rPr lang="es-PY" dirty="0">
                <a:effectLst/>
                <a:latin typeface="+mn-lt"/>
                <a:ea typeface="Yu Mincho" panose="02020400000000000000" pitchFamily="18" charset="-128"/>
                <a:cs typeface="Times New Roman" panose="02020603050405020304" pitchFamily="18" charset="0"/>
              </a:rPr>
              <a:t>, se vincula mediante 2 líneas de transmisión de 220 kV al sistema metropolitano.</a:t>
            </a:r>
            <a:endParaRPr lang="en-US" dirty="0">
              <a:effectLst/>
              <a:latin typeface="+mn-lt"/>
              <a:ea typeface="Yu Mincho" panose="02020400000000000000" pitchFamily="18" charset="-128"/>
              <a:cs typeface="Times New Roman" panose="02020603050405020304" pitchFamily="18" charset="0"/>
            </a:endParaRPr>
          </a:p>
          <a:p>
            <a:pPr marL="0" lvl="0" indent="0" algn="just">
              <a:lnSpc>
                <a:spcPct val="150000"/>
              </a:lnSpc>
              <a:buNone/>
            </a:pPr>
            <a:r>
              <a:rPr lang="es-PY" b="1" dirty="0">
                <a:effectLst/>
                <a:latin typeface="+mn-lt"/>
                <a:ea typeface="Yu Mincho" panose="02020400000000000000" pitchFamily="18" charset="-128"/>
                <a:cs typeface="Times New Roman" panose="02020603050405020304" pitchFamily="18" charset="0"/>
              </a:rPr>
              <a:t>Sistema Norte </a:t>
            </a:r>
            <a:r>
              <a:rPr lang="es-PY" dirty="0">
                <a:effectLst/>
                <a:latin typeface="+mn-lt"/>
                <a:ea typeface="Yu Mincho" panose="02020400000000000000" pitchFamily="18" charset="-128"/>
                <a:cs typeface="Times New Roman" panose="02020603050405020304" pitchFamily="18" charset="0"/>
              </a:rPr>
              <a:t>alimentando en forma radial desde el sistema central por</a:t>
            </a:r>
            <a:r>
              <a:rPr lang="en-US" dirty="0">
                <a:latin typeface="+mn-lt"/>
                <a:ea typeface="Yu Mincho" panose="02020400000000000000" pitchFamily="18" charset="-128"/>
                <a:cs typeface="Times New Roman" panose="02020603050405020304" pitchFamily="18" charset="0"/>
              </a:rPr>
              <a:t> </a:t>
            </a:r>
            <a:r>
              <a:rPr lang="es-PY" dirty="0">
                <a:effectLst/>
                <a:latin typeface="+mn-lt"/>
                <a:ea typeface="Yu Mincho" panose="02020400000000000000" pitchFamily="18" charset="-128"/>
                <a:cs typeface="Times New Roman" panose="02020603050405020304" pitchFamily="18" charset="0"/>
              </a:rPr>
              <a:t>una línea de transmisión de 220 kV, que llega al sistema oeste.</a:t>
            </a:r>
            <a:endParaRPr lang="en-US" dirty="0">
              <a:effectLst/>
              <a:latin typeface="+mn-lt"/>
              <a:ea typeface="Yu Mincho" panose="02020400000000000000" pitchFamily="18" charset="-128"/>
              <a:cs typeface="Times New Roman" panose="02020603050405020304" pitchFamily="18" charset="0"/>
            </a:endParaRPr>
          </a:p>
          <a:p>
            <a:pPr marL="0" lvl="0" indent="0" algn="just">
              <a:lnSpc>
                <a:spcPct val="150000"/>
              </a:lnSpc>
              <a:buNone/>
            </a:pPr>
            <a:r>
              <a:rPr lang="es-PY" b="1" dirty="0">
                <a:effectLst/>
                <a:latin typeface="+mn-lt"/>
                <a:ea typeface="Yu Mincho" panose="02020400000000000000" pitchFamily="18" charset="-128"/>
                <a:cs typeface="Times New Roman" panose="02020603050405020304" pitchFamily="18" charset="0"/>
              </a:rPr>
              <a:t>Sistema Oeste </a:t>
            </a:r>
            <a:r>
              <a:rPr lang="es-PY" dirty="0">
                <a:effectLst/>
                <a:latin typeface="+mn-lt"/>
                <a:ea typeface="Yu Mincho" panose="02020400000000000000" pitchFamily="18" charset="-128"/>
                <a:cs typeface="Times New Roman" panose="02020603050405020304" pitchFamily="18" charset="0"/>
              </a:rPr>
              <a:t>alimentado por una línea de transmisión de 220 kV desde el sistema central que pasa por el sistema norte.</a:t>
            </a:r>
            <a:endParaRPr lang="en-US" dirty="0">
              <a:effectLst/>
              <a:latin typeface="+mn-lt"/>
              <a:ea typeface="Yu Mincho" panose="02020400000000000000" pitchFamily="18" charset="-128"/>
              <a:cs typeface="Times New Roman" panose="02020603050405020304" pitchFamily="18" charset="0"/>
            </a:endParaRPr>
          </a:p>
          <a:p>
            <a:pPr marL="0" lvl="0" indent="0" algn="just">
              <a:lnSpc>
                <a:spcPct val="150000"/>
              </a:lnSpc>
              <a:buNone/>
            </a:pPr>
            <a:r>
              <a:rPr lang="es-PY" b="1" dirty="0">
                <a:effectLst/>
                <a:latin typeface="+mn-lt"/>
                <a:ea typeface="Yu Mincho" panose="02020400000000000000" pitchFamily="18" charset="-128"/>
                <a:cs typeface="Times New Roman" panose="02020603050405020304" pitchFamily="18" charset="0"/>
              </a:rPr>
              <a:t>Sistema Metropolitano </a:t>
            </a:r>
            <a:r>
              <a:rPr lang="es-PY" dirty="0">
                <a:effectLst/>
                <a:latin typeface="+mn-lt"/>
                <a:ea typeface="Yu Mincho" panose="02020400000000000000" pitchFamily="18" charset="-128"/>
                <a:cs typeface="Times New Roman" panose="02020603050405020304" pitchFamily="18" charset="0"/>
              </a:rPr>
              <a:t>donde se encuentra aproximadamente el 60% del consumo nacional, alimentado por una línea de transmisión de 500 kV del sistema este, 5 líneas de transmisión de 220 kV provenientes del sistema central y 2 líneas de transmisión de 220 kV desde el sistema sur.</a:t>
            </a:r>
            <a:endParaRPr lang="en-US" dirty="0">
              <a:effectLst/>
              <a:latin typeface="+mn-lt"/>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13396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150000"/>
              </a:lnSpc>
              <a:buFont typeface="Symbol" panose="05050102010706020507" pitchFamily="18" charset="2"/>
              <a:buChar char=""/>
            </a:pPr>
            <a:r>
              <a:rPr lang="es-PY" sz="1200" b="1" dirty="0">
                <a:effectLst/>
                <a:latin typeface="Arial" panose="020B0604020202020204" pitchFamily="34" charset="0"/>
                <a:ea typeface="Yu Mincho" panose="02020400000000000000" pitchFamily="18" charset="-128"/>
                <a:cs typeface="Times New Roman" panose="02020603050405020304" pitchFamily="18" charset="0"/>
              </a:rPr>
              <a:t>Central Hidroeléctrica de </a:t>
            </a:r>
            <a:r>
              <a:rPr lang="es-PY" sz="1200" b="1" dirty="0" err="1">
                <a:effectLst/>
                <a:latin typeface="Arial" panose="020B0604020202020204" pitchFamily="34" charset="0"/>
                <a:ea typeface="Yu Mincho" panose="02020400000000000000" pitchFamily="18" charset="-128"/>
                <a:cs typeface="Times New Roman" panose="02020603050405020304" pitchFamily="18" charset="0"/>
              </a:rPr>
              <a:t>Acaray</a:t>
            </a:r>
            <a:r>
              <a:rPr lang="es-PY" sz="1200" b="1" dirty="0">
                <a:effectLst/>
                <a:latin typeface="Arial" panose="020B0604020202020204" pitchFamily="34" charset="0"/>
                <a:ea typeface="Yu Mincho" panose="02020400000000000000" pitchFamily="18" charset="-128"/>
                <a:cs typeface="Times New Roman" panose="02020603050405020304" pitchFamily="18" charset="0"/>
              </a:rPr>
              <a:t> (CH-</a:t>
            </a:r>
            <a:r>
              <a:rPr lang="es-PY" sz="1200" b="1" dirty="0" err="1">
                <a:effectLst/>
                <a:latin typeface="Arial" panose="020B0604020202020204" pitchFamily="34" charset="0"/>
                <a:ea typeface="Yu Mincho" panose="02020400000000000000" pitchFamily="18" charset="-128"/>
                <a:cs typeface="Times New Roman" panose="02020603050405020304" pitchFamily="18" charset="0"/>
              </a:rPr>
              <a:t>Acaray</a:t>
            </a:r>
            <a:r>
              <a:rPr lang="es-PY" sz="1200" b="1" dirty="0">
                <a:effectLst/>
                <a:latin typeface="Arial" panose="020B0604020202020204" pitchFamily="34" charset="0"/>
                <a:ea typeface="Yu Mincho" panose="02020400000000000000" pitchFamily="18" charset="-128"/>
                <a:cs typeface="Times New Roman" panose="02020603050405020304" pitchFamily="18" charset="0"/>
              </a:rPr>
              <a:t>).</a:t>
            </a:r>
            <a:r>
              <a:rPr lang="es-PY" sz="1200" dirty="0">
                <a:effectLst/>
                <a:latin typeface="Arial" panose="020B0604020202020204" pitchFamily="34" charset="0"/>
                <a:ea typeface="Yu Mincho" panose="02020400000000000000" pitchFamily="18" charset="-128"/>
                <a:cs typeface="Times New Roman" panose="02020603050405020304" pitchFamily="18" charset="0"/>
              </a:rPr>
              <a:t> Las cuatro unidades de la CH-</a:t>
            </a:r>
            <a:r>
              <a:rPr lang="es-PY" sz="1200" dirty="0" err="1">
                <a:effectLst/>
                <a:latin typeface="Arial" panose="020B0604020202020204" pitchFamily="34" charset="0"/>
                <a:ea typeface="Yu Mincho" panose="02020400000000000000" pitchFamily="18" charset="-128"/>
                <a:cs typeface="Times New Roman" panose="02020603050405020304" pitchFamily="18" charset="0"/>
              </a:rPr>
              <a:t>Acaray</a:t>
            </a:r>
            <a:r>
              <a:rPr lang="es-PY" sz="1200" dirty="0">
                <a:effectLst/>
                <a:latin typeface="Arial" panose="020B0604020202020204" pitchFamily="34" charset="0"/>
                <a:ea typeface="Yu Mincho" panose="02020400000000000000" pitchFamily="18" charset="-128"/>
                <a:cs typeface="Times New Roman" panose="02020603050405020304" pitchFamily="18" charset="0"/>
              </a:rPr>
              <a:t> operan inicialmente con potencias nominales de 56 MVA (Grupos 1 y 2) y 75 MVA (Grupos 3 y 4).</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gn="just">
              <a:lnSpc>
                <a:spcPct val="150000"/>
              </a:lnSpc>
              <a:buFont typeface="Symbol" panose="05050102010706020507" pitchFamily="18" charset="2"/>
              <a:buChar char=""/>
            </a:pPr>
            <a:r>
              <a:rPr lang="es-PY" sz="1200" b="1" dirty="0">
                <a:effectLst/>
                <a:latin typeface="Arial" panose="020B0604020202020204" pitchFamily="34" charset="0"/>
                <a:ea typeface="Yu Mincho" panose="02020400000000000000" pitchFamily="18" charset="-128"/>
                <a:cs typeface="Times New Roman" panose="02020603050405020304" pitchFamily="18" charset="0"/>
              </a:rPr>
              <a:t>Central Hidroeléctrica de Itaipú (CH-Itaipú).</a:t>
            </a:r>
            <a:r>
              <a:rPr lang="es-PY" sz="1200" dirty="0">
                <a:effectLst/>
                <a:latin typeface="Arial" panose="020B0604020202020204" pitchFamily="34" charset="0"/>
                <a:ea typeface="Yu Mincho" panose="02020400000000000000" pitchFamily="18" charset="-128"/>
                <a:cs typeface="Times New Roman" panose="02020603050405020304" pitchFamily="18" charset="0"/>
              </a:rPr>
              <a:t> La CH-Itaipú despacha hasta diez unidades generadoras de 50 Hz de 823,6 MVA cada una para atender la demanda. </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gn="just">
              <a:lnSpc>
                <a:spcPct val="150000"/>
              </a:lnSpc>
              <a:buFont typeface="Symbol" panose="05050102010706020507" pitchFamily="18" charset="2"/>
              <a:buChar char=""/>
            </a:pPr>
            <a:r>
              <a:rPr lang="es-PY" sz="1200" b="1" dirty="0">
                <a:effectLst/>
                <a:latin typeface="Arial" panose="020B0604020202020204" pitchFamily="34" charset="0"/>
                <a:ea typeface="Yu Mincho" panose="02020400000000000000" pitchFamily="18" charset="-128"/>
                <a:cs typeface="Times New Roman" panose="02020603050405020304" pitchFamily="18" charset="0"/>
              </a:rPr>
              <a:t>Central Hidroeléctrica de </a:t>
            </a:r>
            <a:r>
              <a:rPr lang="es-PY" sz="1200" b="1" dirty="0" err="1">
                <a:effectLst/>
                <a:latin typeface="Arial" panose="020B0604020202020204" pitchFamily="34" charset="0"/>
                <a:ea typeface="Yu Mincho" panose="02020400000000000000" pitchFamily="18" charset="-128"/>
                <a:cs typeface="Times New Roman" panose="02020603050405020304" pitchFamily="18" charset="0"/>
              </a:rPr>
              <a:t>Yacyretá</a:t>
            </a:r>
            <a:r>
              <a:rPr lang="es-PY" sz="1200" b="1" dirty="0">
                <a:effectLst/>
                <a:latin typeface="Arial" panose="020B0604020202020204" pitchFamily="34" charset="0"/>
                <a:ea typeface="Yu Mincho" panose="02020400000000000000" pitchFamily="18" charset="-128"/>
                <a:cs typeface="Times New Roman" panose="02020603050405020304" pitchFamily="18" charset="0"/>
              </a:rPr>
              <a:t> (CH-EBY).</a:t>
            </a:r>
            <a:r>
              <a:rPr lang="es-PY" sz="1200" dirty="0">
                <a:effectLst/>
                <a:latin typeface="Arial" panose="020B0604020202020204" pitchFamily="34" charset="0"/>
                <a:ea typeface="Yu Mincho" panose="02020400000000000000" pitchFamily="18" charset="-128"/>
                <a:cs typeface="Times New Roman" panose="02020603050405020304" pitchFamily="18" charset="0"/>
              </a:rPr>
              <a:t> Dada la elevación de cota en la zona de influencia, alcanzándose el valor nominal de 83 msnm, se considera el despacho de las veinte unidades de la CH-EBY con una capacidad de 172,5 MVA, y operando interconectada al Sistema Argentino de Interconexión (SADI). Al mismo tiempo se tiene en consideración la ampliación de la central en dos proyectos:</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marL="800100" lvl="1" indent="-342900" algn="just">
              <a:lnSpc>
                <a:spcPct val="150000"/>
              </a:lnSpc>
              <a:buFont typeface="Wingdings" panose="05000000000000000000" pitchFamily="2" charset="2"/>
              <a:buChar char=""/>
            </a:pPr>
            <a:r>
              <a:rPr lang="es-PY" sz="1200" b="1" dirty="0">
                <a:effectLst/>
                <a:latin typeface="Arial" panose="020B0604020202020204" pitchFamily="34" charset="0"/>
                <a:ea typeface="Yu Mincho" panose="02020400000000000000" pitchFamily="18" charset="-128"/>
                <a:cs typeface="Times New Roman" panose="02020603050405020304" pitchFamily="18" charset="0"/>
              </a:rPr>
              <a:t>Motorización del Brazo Aña </a:t>
            </a:r>
            <a:r>
              <a:rPr lang="es-PY" sz="1200" b="1" dirty="0" err="1">
                <a:effectLst/>
                <a:latin typeface="Arial" panose="020B0604020202020204" pitchFamily="34" charset="0"/>
                <a:ea typeface="Yu Mincho" panose="02020400000000000000" pitchFamily="18" charset="-128"/>
                <a:cs typeface="Times New Roman" panose="02020603050405020304" pitchFamily="18" charset="0"/>
              </a:rPr>
              <a:t>Cua</a:t>
            </a:r>
            <a:r>
              <a:rPr lang="es-PY" sz="1200" b="1" dirty="0">
                <a:effectLst/>
                <a:latin typeface="Arial" panose="020B0604020202020204" pitchFamily="34" charset="0"/>
                <a:ea typeface="Yu Mincho" panose="02020400000000000000" pitchFamily="18" charset="-128"/>
                <a:cs typeface="Times New Roman" panose="02020603050405020304" pitchFamily="18" charset="0"/>
              </a:rPr>
              <a:t>:</a:t>
            </a:r>
            <a:r>
              <a:rPr lang="es-PY" sz="1200" dirty="0">
                <a:effectLst/>
                <a:latin typeface="Arial" panose="020B0604020202020204" pitchFamily="34" charset="0"/>
                <a:ea typeface="Yu Mincho" panose="02020400000000000000" pitchFamily="18" charset="-128"/>
                <a:cs typeface="Times New Roman" panose="02020603050405020304" pitchFamily="18" charset="0"/>
              </a:rPr>
              <a:t> Construcción en el Brazo Aña Cuá de una Casa de Máquinas con 3 unidades generadoras con una capacidad de 100 MVA cada una.</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marL="800100" lvl="1" indent="-342900" algn="just">
              <a:lnSpc>
                <a:spcPct val="150000"/>
              </a:lnSpc>
              <a:buFont typeface="Wingdings" panose="05000000000000000000" pitchFamily="2" charset="2"/>
              <a:buChar char=""/>
            </a:pPr>
            <a:r>
              <a:rPr lang="es-PY" sz="1200" b="1" dirty="0">
                <a:effectLst/>
                <a:latin typeface="Arial" panose="020B0604020202020204" pitchFamily="34" charset="0"/>
                <a:ea typeface="Yu Mincho" panose="02020400000000000000" pitchFamily="18" charset="-128"/>
                <a:cs typeface="Times New Roman" panose="02020603050405020304" pitchFamily="18" charset="0"/>
              </a:rPr>
              <a:t>Ampliación de la Casa de Máquinas de la CH-EBY:</a:t>
            </a:r>
            <a:r>
              <a:rPr lang="es-PY" sz="1200" dirty="0">
                <a:effectLst/>
                <a:latin typeface="Arial" panose="020B0604020202020204" pitchFamily="34" charset="0"/>
                <a:ea typeface="Yu Mincho" panose="02020400000000000000" pitchFamily="18" charset="-128"/>
                <a:cs typeface="Times New Roman" panose="02020603050405020304" pitchFamily="18" charset="0"/>
              </a:rPr>
              <a:t> ampliación de la Casa de Máquinas con 3 unidades generadoras con una capacidad de 172,5 MVA cada una.</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88545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La importancia de esta evaluación radica en la posibilidad de mejorar las predicciones en comparación con otros modelos existentes, así como en comprender la relevancia de las variables que influyen en dicha predicción. Para lograr esto, es esencial realizar una revisión exhaustiva del estado del arte en relación con la arquitectura TFT, incluyendo menciones pertinentes a otras arquitecturas que se utilizarán para una comparación detallada de los resultados.</a:t>
            </a:r>
          </a:p>
          <a:p>
            <a:pPr marL="0" indent="0">
              <a:buNone/>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Históricamente, los modelos estadísticos basados en series temporales, como ARIMA (Autorregresivo Integrado de Medias Móviles)[17][15], han dominado la predicción de la demanda eléctrica. Su eficiencia en la reproducción de diversas series estacionarias es notable. Sin embargo, con el advenimiento de modelos basados en inteligencia artificial, la perspectiva ha evolucionado.[Time Series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Forecasting</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With</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Deep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Learning</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Survey</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Yu Mincho" panose="02020400000000000000" pitchFamily="18" charset="-128"/>
              <a:cs typeface="Times New Roman" panose="02020603050405020304" pitchFamily="18" charset="0"/>
            </a:endParaRPr>
          </a:p>
          <a:p>
            <a:pPr marL="0" indent="0">
              <a:buNone/>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Los modelos de inteligencia artificial, desde regresión lineal hasta complejos modelos de aprendizaje profundo, representan sistemas inteligentes con curvas de aprendizaje más rápidas. En la predicción de series temporales, especialmente en el consumo eléctrico, algoritmos de aprendizaje de máquina como Árboles de Decisión, Máquinas de Soporte Vectorial y Redes Neuronales Artificiales han demostrado ser estrategias efectivas.[Time Series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Forecasting</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With</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Deep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Learning</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Survey</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Cada enfoque presenta ventajas en métricas de error, porcentaje de aciertos y consideraciones computacionales, siendo crucial una evaluación exhaustiva para determinar la estrategia más adecuada</a:t>
            </a:r>
            <a:r>
              <a:rPr lang="es-PY" sz="1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indent="0">
              <a:buNone/>
            </a:pPr>
            <a:endParaRPr lang="en-US"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La importancia de esta evaluación radica en la posibilidad de mejorar las predicciones en comparación con otros modelos existentes, así como en comprender la relevancia de las variables que influyen en dicha predicción. Para lograr esto, es esencial realizar una revisión exhaustiva del estado del arte en relación con la arquitectura TFT, incluyendo menciones pertinentes a otras arquitecturas que se utilizarán para una comparación detallada de los resultados.</a:t>
            </a:r>
          </a:p>
          <a:p>
            <a:pPr marL="0" indent="0">
              <a:buNone/>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Históricamente, los modelos estadísticos basados en series temporales, como ARIMA (Autorregresivo Integrado de Medias Móviles)[17][15], han dominado la predicción de la demanda eléctrica. Su eficiencia en la reproducción de diversas series estacionarias es notable. Sin embargo, con el advenimiento de modelos basados en inteligencia artificial, la perspectiva ha evolucionado.[Time Series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Forecasting</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With</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Deep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Learning</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Survey</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Yu Mincho" panose="02020400000000000000" pitchFamily="18" charset="-128"/>
              <a:cs typeface="Times New Roman" panose="02020603050405020304" pitchFamily="18" charset="0"/>
            </a:endParaRPr>
          </a:p>
          <a:p>
            <a:pPr marL="0" indent="0">
              <a:buNone/>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Los modelos de inteligencia artificial, desde regresión lineal hasta complejos modelos de aprendizaje profundo, representan sistemas inteligentes con curvas de aprendizaje más rápidas. En la predicción de series temporales, especialmente en el consumo eléctrico, algoritmos de aprendizaje de máquina como Árboles de Decisión, Máquinas de Soporte Vectorial y Redes Neuronales Artificiales han demostrado ser estrategias efectivas.[Time Series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Forecasting</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With</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Deep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Learning</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Survey</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Cada enfoque presenta ventajas en métricas de error, porcentaje de aciertos y consideraciones computacionales, siendo crucial una evaluación exhaustiva para determinar la estrategia más adecuada</a:t>
            </a:r>
            <a:r>
              <a:rPr lang="es-PY" sz="1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indent="0">
              <a:buNone/>
            </a:pPr>
            <a:endParaRPr lang="en-US"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1667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lgn="just">
              <a:spcAft>
                <a:spcPts val="1400"/>
              </a:spcAft>
              <a:buNone/>
            </a:pPr>
            <a:r>
              <a:rPr lang="es-PY" sz="1400" dirty="0">
                <a:solidFill>
                  <a:srgbClr val="000000"/>
                </a:solidFill>
                <a:effectLst/>
                <a:latin typeface="Arial" panose="020B0604020202020204" pitchFamily="34" charset="0"/>
                <a:ea typeface="Times New Roman" panose="02020603050405020304" pitchFamily="18" charset="0"/>
              </a:rPr>
              <a:t>Los modelos de predicción de series temporales se pueden utilizar en una variedad de aplicaciones, como:</a:t>
            </a:r>
            <a:endParaRPr lang="en-US" sz="1400" dirty="0">
              <a:effectLst/>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US" sz="1400" dirty="0" err="1">
                <a:solidFill>
                  <a:srgbClr val="000000"/>
                </a:solidFill>
                <a:effectLst/>
                <a:latin typeface="Arial" panose="020B0604020202020204" pitchFamily="34" charset="0"/>
                <a:ea typeface="Times New Roman" panose="02020603050405020304" pitchFamily="18" charset="0"/>
              </a:rPr>
              <a:t>Pronóstico</a:t>
            </a:r>
            <a:r>
              <a:rPr lang="en-US" sz="1400" dirty="0">
                <a:solidFill>
                  <a:srgbClr val="000000"/>
                </a:solidFill>
                <a:effectLst/>
                <a:latin typeface="Arial" panose="020B0604020202020204" pitchFamily="34" charset="0"/>
                <a:ea typeface="Times New Roman" panose="02020603050405020304" pitchFamily="18" charset="0"/>
              </a:rPr>
              <a:t> del </a:t>
            </a:r>
            <a:r>
              <a:rPr lang="en-US" sz="1400" dirty="0" err="1">
                <a:solidFill>
                  <a:srgbClr val="000000"/>
                </a:solidFill>
                <a:effectLst/>
                <a:latin typeface="Arial" panose="020B0604020202020204" pitchFamily="34" charset="0"/>
                <a:ea typeface="Times New Roman" panose="02020603050405020304" pitchFamily="18" charset="0"/>
              </a:rPr>
              <a:t>clima</a:t>
            </a:r>
            <a:endParaRPr lang="en-US" sz="1400" dirty="0">
              <a:effectLst/>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US" sz="1400" dirty="0" err="1">
                <a:solidFill>
                  <a:srgbClr val="000000"/>
                </a:solidFill>
                <a:effectLst/>
                <a:latin typeface="Arial" panose="020B0604020202020204" pitchFamily="34" charset="0"/>
                <a:ea typeface="Times New Roman" panose="02020603050405020304" pitchFamily="18" charset="0"/>
              </a:rPr>
              <a:t>Monitoreo</a:t>
            </a:r>
            <a:r>
              <a:rPr lang="en-US" sz="1400" dirty="0">
                <a:solidFill>
                  <a:srgbClr val="000000"/>
                </a:solidFill>
                <a:effectLst/>
                <a:latin typeface="Arial" panose="020B0604020202020204" pitchFamily="34" charset="0"/>
                <a:ea typeface="Times New Roman" panose="02020603050405020304" pitchFamily="18" charset="0"/>
              </a:rPr>
              <a:t> de </a:t>
            </a:r>
            <a:r>
              <a:rPr lang="en-US" sz="1400" dirty="0" err="1">
                <a:solidFill>
                  <a:srgbClr val="000000"/>
                </a:solidFill>
                <a:effectLst/>
                <a:latin typeface="Arial" panose="020B0604020202020204" pitchFamily="34" charset="0"/>
                <a:ea typeface="Times New Roman" panose="02020603050405020304" pitchFamily="18" charset="0"/>
              </a:rPr>
              <a:t>salud</a:t>
            </a:r>
            <a:endParaRPr lang="en-US" sz="1400" dirty="0">
              <a:effectLst/>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US" sz="1400" dirty="0" err="1">
                <a:solidFill>
                  <a:srgbClr val="000000"/>
                </a:solidFill>
                <a:effectLst/>
                <a:latin typeface="Arial" panose="020B0604020202020204" pitchFamily="34" charset="0"/>
                <a:ea typeface="Times New Roman" panose="02020603050405020304" pitchFamily="18" charset="0"/>
              </a:rPr>
              <a:t>Gestión</a:t>
            </a:r>
            <a:r>
              <a:rPr lang="en-US" sz="1400" dirty="0">
                <a:solidFill>
                  <a:srgbClr val="000000"/>
                </a:solidFill>
                <a:effectLst/>
                <a:latin typeface="Arial" panose="020B0604020202020204" pitchFamily="34" charset="0"/>
                <a:ea typeface="Times New Roman" panose="02020603050405020304" pitchFamily="18" charset="0"/>
              </a:rPr>
              <a:t> de </a:t>
            </a:r>
            <a:r>
              <a:rPr lang="en-US" sz="1400" dirty="0" err="1">
                <a:solidFill>
                  <a:srgbClr val="000000"/>
                </a:solidFill>
                <a:effectLst/>
                <a:latin typeface="Arial" panose="020B0604020202020204" pitchFamily="34" charset="0"/>
                <a:ea typeface="Times New Roman" panose="02020603050405020304" pitchFamily="18" charset="0"/>
              </a:rPr>
              <a:t>inventario</a:t>
            </a:r>
            <a:endParaRPr lang="en-US" sz="1400" dirty="0">
              <a:effectLst/>
              <a:latin typeface="Times New Roman" panose="02020603050405020304" pitchFamily="18" charset="0"/>
              <a:ea typeface="Times New Roman" panose="02020603050405020304" pitchFamily="18" charset="0"/>
            </a:endParaRPr>
          </a:p>
          <a:p>
            <a:pPr marL="342900" lvl="0" indent="-342900" algn="just" fontAlgn="base">
              <a:spcAft>
                <a:spcPts val="1400"/>
              </a:spcAft>
              <a:buSzPts val="1000"/>
              <a:buFont typeface="Symbol" panose="05050102010706020507" pitchFamily="18" charset="2"/>
              <a:buChar char=""/>
              <a:tabLst>
                <a:tab pos="457200" algn="l"/>
              </a:tabLst>
            </a:pPr>
            <a:r>
              <a:rPr lang="en-US" sz="1400" dirty="0">
                <a:solidFill>
                  <a:srgbClr val="000000"/>
                </a:solidFill>
                <a:effectLst/>
                <a:latin typeface="Arial" panose="020B0604020202020204" pitchFamily="34" charset="0"/>
                <a:ea typeface="Times New Roman" panose="02020603050405020304" pitchFamily="18" charset="0"/>
              </a:rPr>
              <a:t>Control de </a:t>
            </a:r>
            <a:r>
              <a:rPr lang="en-US" sz="1400" dirty="0" err="1">
                <a:solidFill>
                  <a:srgbClr val="000000"/>
                </a:solidFill>
                <a:effectLst/>
                <a:latin typeface="Arial" panose="020B0604020202020204" pitchFamily="34" charset="0"/>
                <a:ea typeface="Times New Roman" panose="02020603050405020304" pitchFamily="18" charset="0"/>
              </a:rPr>
              <a:t>procesos</a:t>
            </a:r>
            <a:endParaRPr lang="en-US" sz="1400" dirty="0">
              <a:effectLst/>
              <a:latin typeface="Times New Roman" panose="02020603050405020304" pitchFamily="18" charset="0"/>
              <a:ea typeface="Times New Roman" panose="02020603050405020304" pitchFamily="18" charset="0"/>
            </a:endParaRPr>
          </a:p>
          <a:p>
            <a:pPr indent="0" algn="just">
              <a:spcAft>
                <a:spcPts val="1400"/>
              </a:spcAft>
              <a:buNone/>
            </a:pPr>
            <a:r>
              <a:rPr lang="es-PY" sz="1400" dirty="0">
                <a:solidFill>
                  <a:srgbClr val="000000"/>
                </a:solidFill>
                <a:effectLst/>
                <a:latin typeface="Arial" panose="020B0604020202020204" pitchFamily="34" charset="0"/>
                <a:ea typeface="Times New Roman" panose="02020603050405020304" pitchFamily="18" charset="0"/>
              </a:rPr>
              <a:t>En los últimos años, los modelos de aprendizaje automático, como las redes neuronales, se han convertido en una herramienta cada vez más popular para la predicción de series temporales. Estos modelos pueden aprender relaciones complejas entre las observaciones pasadas y las variables exógenas, lo que puede mejorar el rendimiento de la predicción. </a:t>
            </a:r>
            <a:r>
              <a:rPr lang="en-US" sz="1400" dirty="0">
                <a:solidFill>
                  <a:srgbClr val="000000"/>
                </a:solidFill>
                <a:effectLst/>
                <a:latin typeface="Arial" panose="020B0604020202020204" pitchFamily="34" charset="0"/>
                <a:ea typeface="Times New Roman" panose="02020603050405020304" pitchFamily="18" charset="0"/>
              </a:rPr>
              <a:t>[Time Series Forecasting With Deep Learning: A Survey]</a:t>
            </a:r>
            <a:endParaRPr lang="en-US" sz="14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El concepto de "atención" es fundamental en el contexto de las arquitecturas basadas en Transformers. En su forma más genérica, la atención puede describirse como la capacidad de enfocarse en partes específicas de un conjunto de datos. En el contexto de las redes neuronales, la atención permite asignar diferentes niveles de importancia a elementos individuales del input, lo que lleva a predicciones más precisas y contextuales.</a:t>
            </a:r>
          </a:p>
          <a:p>
            <a:pPr marL="0" indent="0">
              <a:buNone/>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La atención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multicabezal</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multi-head</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attention</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es un mecanismo de atención que permite a los modelos de aprendizaje automático aprender diferentes representaciones de la entrada. Esto es beneficioso para tareas complejas como la traducción automática y el reconocimiento de voz.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Attention</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is</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all</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you</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need</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400" dirty="0">
              <a:latin typeface="Calibri" panose="020F0502020204030204" pitchFamily="34" charset="0"/>
              <a:ea typeface="Yu Mincho" panose="02020400000000000000" pitchFamily="18" charset="-128"/>
              <a:cs typeface="Times New Roman" panose="02020603050405020304" pitchFamily="18" charset="0"/>
            </a:endParaRPr>
          </a:p>
          <a:p>
            <a:pPr marL="0" indent="0">
              <a:buNone/>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La atención </a:t>
            </a:r>
            <a:r>
              <a:rPr lang="es-PY"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multicabezal</a:t>
            </a: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funciona de la siguiente manera:</a:t>
            </a:r>
            <a:endParaRPr lang="en-US"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just" fontAlgn="base">
              <a:buSzPts val="1000"/>
              <a:buNone/>
              <a:tabLst>
                <a:tab pos="457200" algn="l"/>
              </a:tabLst>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La entrada se proyecta en varias representaciones diferentes, llamadas cabezas de atención.</a:t>
            </a:r>
            <a:endParaRPr lang="en-US" sz="1400" dirty="0">
              <a:solidFill>
                <a:srgbClr val="000000"/>
              </a:solidFill>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just" fontAlgn="base">
              <a:buSzPts val="1000"/>
              <a:buNone/>
              <a:tabLst>
                <a:tab pos="457200" algn="l"/>
              </a:tabLst>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Cada cabeza de atención calcula una atención sobre la entrada, utilizando una función de atención diferente.</a:t>
            </a:r>
            <a:endParaRPr lang="en-US" sz="1400" dirty="0">
              <a:solidFill>
                <a:srgbClr val="000000"/>
              </a:solidFill>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just" fontAlgn="base">
              <a:buSzPts val="1000"/>
              <a:buNone/>
              <a:tabLst>
                <a:tab pos="457200" algn="l"/>
              </a:tabLst>
            </a:pPr>
            <a:r>
              <a:rPr lang="es-PY"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Las salidas de las diferentes cabezas de atención se concatenan y proyectan en una sola representación.</a:t>
            </a:r>
            <a:endParaRPr lang="en-US" sz="1400" dirty="0">
              <a:solidFill>
                <a:srgbClr val="000000"/>
              </a:solidFill>
              <a:effectLst/>
              <a:latin typeface="Calibri" panose="020F0502020204030204" pitchFamily="34" charset="0"/>
              <a:ea typeface="Yu Mincho" panose="02020400000000000000" pitchFamily="18" charset="-128"/>
              <a:cs typeface="Times New Roman" panose="02020603050405020304" pitchFamily="18" charset="0"/>
            </a:endParaRPr>
          </a:p>
          <a:p>
            <a:pPr marL="0" indent="0">
              <a:buNone/>
            </a:pPr>
            <a:endParaRPr lang="en-US"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dd46dd1d67_2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dd46dd1d67_2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64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676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067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7b8719ec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17b8719ec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189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559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109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804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574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7b8719ec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17b8719ec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141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s-PY" sz="1400" dirty="0">
                <a:effectLst/>
                <a:latin typeface="+mn-lt"/>
                <a:ea typeface="Yu Mincho" panose="02020400000000000000" pitchFamily="18" charset="-128"/>
                <a:cs typeface="Times New Roman" panose="02020603050405020304" pitchFamily="18" charset="0"/>
              </a:rPr>
              <a:t>La Administración Nacional de Energía (ANDE) tiene como una de sus prioridades principales la de satisfacer de forma adecuada las necesidades de energía eléctrica del país, teniendo en cuenta la previsión de la demanda de consumo eléctrico a nivel nacional, factor primordial para poder tomar las mejores y más eficientes decisiones en ámbitos técnicos, administrativos y operativos. Podemos destacar dos principales problemas que se pueden presentar si no se realiza de forma correcta este proceso: por un lado, la adquisición excesiva e innecesaria de energía, que puede desencadenar en pérdidas económicas para la entidad, o por otro lado, no contar con la cantidad necesaria para satisfacer la demanda mínima, repercutiendo directamente en los gastos del consumidor ya que se deberá recurrir a generación de contingencia, e incluso en un caso peor, generar apagones generales a niveles relativamente grandes. Cabe destacar además que toda la energía eléctrica que no se consume a nivel nacional es cedida o vendida a países vecinos, teniendo en cuenta que estos acuerdos no son necesariamente bien aprovechados en beneficio de nuestro país.</a:t>
            </a:r>
            <a:endParaRPr lang="en-US" sz="1400" dirty="0">
              <a:effectLst/>
              <a:latin typeface="+mn-lt"/>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7b8719ec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17b8719ec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21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622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904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48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804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372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7b8719ec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17b8719ec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709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895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46dd1d67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46dd1d67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lgn="just">
              <a:lnSpc>
                <a:spcPct val="150000"/>
              </a:lnSpc>
              <a:buNone/>
            </a:pPr>
            <a:r>
              <a:rPr lang="es-PY" sz="1400" dirty="0">
                <a:effectLst/>
                <a:latin typeface="Arial" panose="020B0604020202020204" pitchFamily="34" charset="0"/>
                <a:ea typeface="Yu Mincho" panose="02020400000000000000" pitchFamily="18" charset="-128"/>
                <a:cs typeface="Times New Roman" panose="02020603050405020304" pitchFamily="18" charset="0"/>
              </a:rPr>
              <a:t>La demanda de un sistema eléctrico de potencia (SEP) es la carga solicitada a la fuente de abastecimiento del sistema en los puntos terminales durante un período de tiempo específico, expresada en términos de potencia activa.</a:t>
            </a:r>
            <a:r>
              <a:rPr lang="en-US" sz="1400" dirty="0">
                <a:latin typeface="Calibri" panose="020F0502020204030204" pitchFamily="34" charset="0"/>
                <a:ea typeface="Yu Mincho" panose="02020400000000000000" pitchFamily="18" charset="-128"/>
                <a:cs typeface="Times New Roman" panose="02020603050405020304" pitchFamily="18" charset="0"/>
              </a:rPr>
              <a:t> </a:t>
            </a:r>
            <a:r>
              <a:rPr lang="es-PY" sz="1400" dirty="0">
                <a:effectLst/>
                <a:latin typeface="Arial" panose="020B0604020202020204" pitchFamily="34" charset="0"/>
                <a:ea typeface="Yu Mincho" panose="02020400000000000000" pitchFamily="18" charset="-128"/>
                <a:cs typeface="Times New Roman" panose="02020603050405020304" pitchFamily="18" charset="0"/>
              </a:rPr>
              <a:t>Además de la carga requerida debemos agregar la variable pérdida, que incluye las causadas en la transmisión y en la distribución a lo largo de toda la red eléctrica. Este factor dificulta la predicción exacta debido a que las pérdidas requieren un análisis de predicción distinto. </a:t>
            </a:r>
            <a:endParaRPr lang="en-US" sz="1400" dirty="0">
              <a:effectLst/>
              <a:latin typeface="Calibri" panose="020F0502020204030204" pitchFamily="34" charset="0"/>
              <a:ea typeface="Yu Mincho" panose="02020400000000000000" pitchFamily="18" charset="-128"/>
              <a:cs typeface="Times New Roman" panose="02020603050405020304" pitchFamily="18" charset="0"/>
            </a:endParaRPr>
          </a:p>
          <a:p>
            <a:pPr indent="0" algn="just">
              <a:lnSpc>
                <a:spcPct val="150000"/>
              </a:lnSpc>
              <a:buNone/>
            </a:pPr>
            <a:r>
              <a:rPr lang="es-PY" sz="1400" dirty="0">
                <a:effectLst/>
                <a:latin typeface="Arial" panose="020B0604020202020204" pitchFamily="34" charset="0"/>
                <a:ea typeface="Yu Mincho" panose="02020400000000000000" pitchFamily="18" charset="-128"/>
                <a:cs typeface="Times New Roman" panose="02020603050405020304" pitchFamily="18" charset="0"/>
              </a:rPr>
              <a:t>Dentro de lo que respecta al sistema eléctrico nacional, las crecientes necesidades energéticas de la población en sus distintas actividades fueron incidiendo gradualmente en la demanda de potencia, en adición a las altas temperaturas y los niveles elevados de humedad que manejamos en el país.</a:t>
            </a:r>
            <a:endParaRPr lang="en-US"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54401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7b8719ec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17b8719ec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947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119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036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250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169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226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9876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452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46dd1d67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46dd1d67_2_160:notes"/>
          <p:cNvSpPr txBox="1">
            <a:spLocks noGrp="1"/>
          </p:cNvSpPr>
          <p:nvPr>
            <p:ph type="body" idx="1"/>
          </p:nvPr>
        </p:nvSpPr>
        <p:spPr>
          <a:xfrm>
            <a:off x="685800" y="4343400"/>
            <a:ext cx="5486400" cy="4800600"/>
          </a:xfrm>
          <a:prstGeom prst="rect">
            <a:avLst/>
          </a:prstGeom>
        </p:spPr>
        <p:txBody>
          <a:bodyPr spcFirstLastPara="1" wrap="square" lIns="91425" tIns="91425" rIns="91425" bIns="91425" anchor="t" anchorCtr="0">
            <a:noAutofit/>
          </a:bodyPr>
          <a:lstStyle/>
          <a:p>
            <a:pPr indent="0">
              <a:lnSpc>
                <a:spcPct val="150000"/>
              </a:lnSpc>
              <a:buNone/>
            </a:pPr>
            <a:r>
              <a:rPr lang="es-PY" sz="1400" dirty="0">
                <a:effectLst/>
                <a:latin typeface="Arial" panose="020B0604020202020204" pitchFamily="34" charset="0"/>
                <a:ea typeface="Yu Mincho" panose="02020400000000000000" pitchFamily="18" charset="-128"/>
                <a:cs typeface="Times New Roman" panose="02020603050405020304" pitchFamily="18" charset="0"/>
              </a:rPr>
              <a:t>El consumo de energía eléctrica en un perfil horario presenta marcadas variaciones a lo largo de un día común. Teniendo en cuenta siempre los horarios donde se acentúan las elevadas temperaturas, así como el inicio de las actividades cotidianas nocturnas son en estos tramos donde se presentan las demandas más elevadas.</a:t>
            </a:r>
            <a:endParaRPr lang="en-US"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43442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2618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5809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477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692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6315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46dd1d67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46dd1d67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s-ES" b="1" i="0" dirty="0">
                <a:solidFill>
                  <a:srgbClr val="374151"/>
                </a:solidFill>
                <a:effectLst/>
                <a:latin typeface="Söhne"/>
              </a:rPr>
              <a:t>Temporal</a:t>
            </a:r>
            <a:r>
              <a:rPr lang="es-ES" b="0" i="0" dirty="0">
                <a:solidFill>
                  <a:srgbClr val="374151"/>
                </a:solidFill>
                <a:effectLst/>
                <a:latin typeface="Söhne"/>
              </a:rPr>
              <a:t>: Esta palabra se refiere al tiempo. En este contexto, significa que la máquina se especializa en analizar datos que cambian con el tiempo, como las temperaturas diarias o las tendencias de las acciones en la bolsa.</a:t>
            </a:r>
          </a:p>
          <a:p>
            <a:pPr algn="l">
              <a:buFont typeface="+mj-lt"/>
              <a:buAutoNum type="arabicPeriod"/>
            </a:pPr>
            <a:r>
              <a:rPr lang="es-ES" b="1" i="0" dirty="0">
                <a:solidFill>
                  <a:srgbClr val="374151"/>
                </a:solidFill>
                <a:effectLst/>
                <a:latin typeface="Söhne"/>
              </a:rPr>
              <a:t>Fusión</a:t>
            </a:r>
            <a:r>
              <a:rPr lang="es-ES" b="0" i="0" dirty="0">
                <a:solidFill>
                  <a:srgbClr val="374151"/>
                </a:solidFill>
                <a:effectLst/>
                <a:latin typeface="Söhne"/>
              </a:rPr>
              <a:t>: Esto implica combinar diferentes tipos de datos. El transformador no solo mira un tipo de información, sino que puede fusionar datos de diversas fuentes y formatos, como números, textos y fechas, para obtener una visión más completa de la situación.</a:t>
            </a:r>
          </a:p>
          <a:p>
            <a:pPr algn="l">
              <a:buFont typeface="+mj-lt"/>
              <a:buAutoNum type="arabicPeriod"/>
            </a:pPr>
            <a:r>
              <a:rPr lang="es-ES" b="1" i="0" dirty="0">
                <a:solidFill>
                  <a:srgbClr val="374151"/>
                </a:solidFill>
                <a:effectLst/>
                <a:latin typeface="Söhne"/>
              </a:rPr>
              <a:t>Transformador</a:t>
            </a:r>
            <a:r>
              <a:rPr lang="es-ES" b="0" i="0" dirty="0">
                <a:solidFill>
                  <a:srgbClr val="374151"/>
                </a:solidFill>
                <a:effectLst/>
                <a:latin typeface="Söhne"/>
              </a:rPr>
              <a:t>: Aquí se refiere a un modelo específico de aprendizaje profundo que es excepcionalmente bueno para manejar secuencias de datos. En nuestro caso, el transformador es capaz de dar diferente importancia a diferentes partes de los datos. Por ejemplo, puede que preste más atención a las condiciones meteorológicas recientes para predecir el clima de mañana, en lugar de datos antiguos</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46dd1d67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46dd1d67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903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PY" sz="1800" dirty="0">
                <a:effectLst/>
                <a:latin typeface="Arial" panose="020B0604020202020204" pitchFamily="34" charset="0"/>
                <a:ea typeface="Yu Mincho" panose="02020400000000000000" pitchFamily="18" charset="-128"/>
                <a:cs typeface="Times New Roman" panose="02020603050405020304" pitchFamily="18" charset="0"/>
              </a:rPr>
              <a:t>La principal variable de estudio para este Trabajo Final de Grado es el Sistema Interconectado Nacional (SIN), que es básicamente todo el sistema eléctrico encargado de abastecer la demanda de energía eléctrica a nivel nacional de forma interna. Si tomamos en cuenta las interconexiones destinadas a exportaciones ya estaríamos hablando del Sistema Interconectado (SI) en su totalidad.</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5"/>
            <p:cNvCxnSpPr/>
            <p:nvPr/>
          </p:nvCxnSpPr>
          <p:spPr>
            <a:xfrm rot="10800000">
              <a:off x="-50475" y="232800"/>
              <a:ext cx="309300"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5"/>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5"/>
          <p:cNvSpPr>
            <a:spLocks noGrp="1"/>
          </p:cNvSpPr>
          <p:nvPr>
            <p:ph type="pic" idx="2"/>
          </p:nvPr>
        </p:nvSpPr>
        <p:spPr>
          <a:xfrm>
            <a:off x="4494050" y="0"/>
            <a:ext cx="4650000" cy="51435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9"/>
        <p:cNvGrpSpPr/>
        <p:nvPr/>
      </p:nvGrpSpPr>
      <p:grpSpPr>
        <a:xfrm>
          <a:off x="0" y="0"/>
          <a:ext cx="0" cy="0"/>
          <a:chOff x="0" y="0"/>
          <a:chExt cx="0" cy="0"/>
        </a:xfrm>
      </p:grpSpPr>
      <p:sp>
        <p:nvSpPr>
          <p:cNvPr id="130" name="Google Shape;130;p16"/>
          <p:cNvSpPr/>
          <p:nvPr/>
        </p:nvSpPr>
        <p:spPr>
          <a:xfrm>
            <a:off x="-923000" y="-945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16"/>
          <p:cNvGrpSpPr/>
          <p:nvPr/>
        </p:nvGrpSpPr>
        <p:grpSpPr>
          <a:xfrm>
            <a:off x="-19050" y="232800"/>
            <a:ext cx="9176275" cy="4684500"/>
            <a:chOff x="-19050" y="232800"/>
            <a:chExt cx="9176275" cy="4684500"/>
          </a:xfrm>
        </p:grpSpPr>
        <p:sp>
          <p:nvSpPr>
            <p:cNvPr id="132" name="Google Shape;132;p1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6"/>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16"/>
            <p:cNvCxnSpPr/>
            <p:nvPr/>
          </p:nvCxnSpPr>
          <p:spPr>
            <a:xfrm>
              <a:off x="8917525" y="4917300"/>
              <a:ext cx="239700" cy="0"/>
            </a:xfrm>
            <a:prstGeom prst="straightConnector1">
              <a:avLst/>
            </a:prstGeom>
            <a:noFill/>
            <a:ln w="19050" cap="flat" cmpd="sng">
              <a:solidFill>
                <a:schemeClr val="dk1"/>
              </a:solidFill>
              <a:prstDash val="solid"/>
              <a:round/>
              <a:headEnd type="none" w="med" len="med"/>
              <a:tailEnd type="none" w="med" len="med"/>
            </a:ln>
          </p:spPr>
        </p:cxnSp>
      </p:grpSp>
      <p:sp>
        <p:nvSpPr>
          <p:cNvPr id="135" name="Google Shape;135;p16"/>
          <p:cNvSpPr txBox="1">
            <a:spLocks noGrp="1"/>
          </p:cNvSpPr>
          <p:nvPr>
            <p:ph type="title"/>
          </p:nvPr>
        </p:nvSpPr>
        <p:spPr>
          <a:xfrm>
            <a:off x="878875" y="1533125"/>
            <a:ext cx="3024900" cy="642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6"/>
          <p:cNvSpPr txBox="1">
            <a:spLocks noGrp="1"/>
          </p:cNvSpPr>
          <p:nvPr>
            <p:ph type="subTitle" idx="1"/>
          </p:nvPr>
        </p:nvSpPr>
        <p:spPr>
          <a:xfrm>
            <a:off x="878875" y="2175300"/>
            <a:ext cx="3024900" cy="121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
        <p:cNvGrpSpPr/>
        <p:nvPr/>
      </p:nvGrpSpPr>
      <p:grpSpPr>
        <a:xfrm>
          <a:off x="0" y="0"/>
          <a:ext cx="0" cy="0"/>
          <a:chOff x="0" y="0"/>
          <a:chExt cx="0" cy="0"/>
        </a:xfrm>
      </p:grpSpPr>
      <p:sp>
        <p:nvSpPr>
          <p:cNvPr id="154" name="Google Shape;154;p19"/>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19"/>
          <p:cNvGrpSpPr/>
          <p:nvPr/>
        </p:nvGrpSpPr>
        <p:grpSpPr>
          <a:xfrm>
            <a:off x="232200" y="232800"/>
            <a:ext cx="8988300" cy="5000100"/>
            <a:chOff x="232200" y="232800"/>
            <a:chExt cx="8988300" cy="5000100"/>
          </a:xfrm>
        </p:grpSpPr>
        <p:sp>
          <p:nvSpPr>
            <p:cNvPr id="156" name="Google Shape;156;p1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19"/>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58" name="Google Shape;158;p19"/>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59" name="Google Shape;15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19"/>
          <p:cNvSpPr txBox="1">
            <a:spLocks noGrp="1"/>
          </p:cNvSpPr>
          <p:nvPr>
            <p:ph type="subTitle" idx="1"/>
          </p:nvPr>
        </p:nvSpPr>
        <p:spPr>
          <a:xfrm>
            <a:off x="977801" y="2514225"/>
            <a:ext cx="2242500" cy="99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1" name="Google Shape;161;p19"/>
          <p:cNvSpPr txBox="1">
            <a:spLocks noGrp="1"/>
          </p:cNvSpPr>
          <p:nvPr>
            <p:ph type="subTitle" idx="2"/>
          </p:nvPr>
        </p:nvSpPr>
        <p:spPr>
          <a:xfrm>
            <a:off x="3450748" y="2514225"/>
            <a:ext cx="2242500" cy="99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2" name="Google Shape;162;p19"/>
          <p:cNvSpPr txBox="1">
            <a:spLocks noGrp="1"/>
          </p:cNvSpPr>
          <p:nvPr>
            <p:ph type="subTitle" idx="3"/>
          </p:nvPr>
        </p:nvSpPr>
        <p:spPr>
          <a:xfrm>
            <a:off x="5923698" y="2514225"/>
            <a:ext cx="2242500" cy="99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3" name="Google Shape;163;p19"/>
          <p:cNvSpPr txBox="1">
            <a:spLocks noGrp="1"/>
          </p:cNvSpPr>
          <p:nvPr>
            <p:ph type="subTitle" idx="4"/>
          </p:nvPr>
        </p:nvSpPr>
        <p:spPr>
          <a:xfrm>
            <a:off x="977803" y="2285625"/>
            <a:ext cx="22425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64" name="Google Shape;164;p19"/>
          <p:cNvSpPr txBox="1">
            <a:spLocks noGrp="1"/>
          </p:cNvSpPr>
          <p:nvPr>
            <p:ph type="subTitle" idx="5"/>
          </p:nvPr>
        </p:nvSpPr>
        <p:spPr>
          <a:xfrm>
            <a:off x="3450747" y="2285625"/>
            <a:ext cx="22425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65" name="Google Shape;165;p19"/>
          <p:cNvSpPr txBox="1">
            <a:spLocks noGrp="1"/>
          </p:cNvSpPr>
          <p:nvPr>
            <p:ph type="subTitle" idx="6"/>
          </p:nvPr>
        </p:nvSpPr>
        <p:spPr>
          <a:xfrm>
            <a:off x="5923697" y="2285625"/>
            <a:ext cx="22425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21"/>
            <p:cNvCxnSpPr/>
            <p:nvPr/>
          </p:nvCxnSpPr>
          <p:spPr>
            <a:xfrm rot="10800000">
              <a:off x="232200" y="-60100"/>
              <a:ext cx="0" cy="296700"/>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21"/>
            <p:cNvCxnSpPr/>
            <p:nvPr/>
          </p:nvCxnSpPr>
          <p:spPr>
            <a:xfrm>
              <a:off x="8904900" y="4917300"/>
              <a:ext cx="397500" cy="0"/>
            </a:xfrm>
            <a:prstGeom prst="straightConnector1">
              <a:avLst/>
            </a:prstGeom>
            <a:noFill/>
            <a:ln w="19050" cap="flat" cmpd="sng">
              <a:solidFill>
                <a:schemeClr val="dk1"/>
              </a:solidFill>
              <a:prstDash val="solid"/>
              <a:round/>
              <a:headEnd type="none" w="med" len="med"/>
              <a:tailEnd type="none" w="med" len="med"/>
            </a:ln>
          </p:spPr>
        </p:cxnSp>
      </p:grpSp>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21"/>
          <p:cNvSpPr txBox="1">
            <a:spLocks noGrp="1"/>
          </p:cNvSpPr>
          <p:nvPr>
            <p:ph type="subTitle" idx="1"/>
          </p:nvPr>
        </p:nvSpPr>
        <p:spPr>
          <a:xfrm>
            <a:off x="2032350" y="1565625"/>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1" name="Google Shape;191;p21"/>
          <p:cNvSpPr txBox="1">
            <a:spLocks noGrp="1"/>
          </p:cNvSpPr>
          <p:nvPr>
            <p:ph type="subTitle" idx="2"/>
          </p:nvPr>
        </p:nvSpPr>
        <p:spPr>
          <a:xfrm>
            <a:off x="2641957" y="2723563"/>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2" name="Google Shape;192;p21"/>
          <p:cNvSpPr txBox="1">
            <a:spLocks noGrp="1"/>
          </p:cNvSpPr>
          <p:nvPr>
            <p:ph type="subTitle" idx="3"/>
          </p:nvPr>
        </p:nvSpPr>
        <p:spPr>
          <a:xfrm>
            <a:off x="3251557" y="3881500"/>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3" name="Google Shape;193;p21"/>
          <p:cNvSpPr txBox="1">
            <a:spLocks noGrp="1"/>
          </p:cNvSpPr>
          <p:nvPr>
            <p:ph type="subTitle" idx="4"/>
          </p:nvPr>
        </p:nvSpPr>
        <p:spPr>
          <a:xfrm>
            <a:off x="2032350" y="1253625"/>
            <a:ext cx="48768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4" name="Google Shape;194;p21"/>
          <p:cNvSpPr txBox="1">
            <a:spLocks noGrp="1"/>
          </p:cNvSpPr>
          <p:nvPr>
            <p:ph type="subTitle" idx="5"/>
          </p:nvPr>
        </p:nvSpPr>
        <p:spPr>
          <a:xfrm>
            <a:off x="2641950" y="241227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5" name="Google Shape;195;p21"/>
          <p:cNvSpPr txBox="1">
            <a:spLocks noGrp="1"/>
          </p:cNvSpPr>
          <p:nvPr>
            <p:ph type="subTitle" idx="6"/>
          </p:nvPr>
        </p:nvSpPr>
        <p:spPr>
          <a:xfrm>
            <a:off x="3251550" y="357092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22"/>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2"/>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2"/>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2"/>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7" name="Google Shape;207;p22"/>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8" name="Google Shape;208;p22"/>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9" name="Google Shape;209;p22"/>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0" name="Google Shape;210;p22"/>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11"/>
        <p:cNvGrpSpPr/>
        <p:nvPr/>
      </p:nvGrpSpPr>
      <p:grpSpPr>
        <a:xfrm>
          <a:off x="0" y="0"/>
          <a:ext cx="0" cy="0"/>
          <a:chOff x="0" y="0"/>
          <a:chExt cx="0" cy="0"/>
        </a:xfrm>
      </p:grpSpPr>
      <p:sp>
        <p:nvSpPr>
          <p:cNvPr id="212" name="Google Shape;212;p23"/>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23"/>
          <p:cNvGrpSpPr/>
          <p:nvPr/>
        </p:nvGrpSpPr>
        <p:grpSpPr>
          <a:xfrm>
            <a:off x="232200" y="232800"/>
            <a:ext cx="8988300" cy="5000100"/>
            <a:chOff x="232200" y="232800"/>
            <a:chExt cx="8988300" cy="5000100"/>
          </a:xfrm>
        </p:grpSpPr>
        <p:sp>
          <p:nvSpPr>
            <p:cNvPr id="214" name="Google Shape;214;p2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23"/>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16" name="Google Shape;216;p23"/>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217" name="Google Shape;21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3"/>
          <p:cNvSpPr txBox="1">
            <a:spLocks noGrp="1"/>
          </p:cNvSpPr>
          <p:nvPr>
            <p:ph type="subTitle" idx="1"/>
          </p:nvPr>
        </p:nvSpPr>
        <p:spPr>
          <a:xfrm>
            <a:off x="874134"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9" name="Google Shape;219;p23"/>
          <p:cNvSpPr txBox="1">
            <a:spLocks noGrp="1"/>
          </p:cNvSpPr>
          <p:nvPr>
            <p:ph type="subTitle" idx="2"/>
          </p:nvPr>
        </p:nvSpPr>
        <p:spPr>
          <a:xfrm>
            <a:off x="3319800"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0" name="Google Shape;220;p23"/>
          <p:cNvSpPr txBox="1">
            <a:spLocks noGrp="1"/>
          </p:cNvSpPr>
          <p:nvPr>
            <p:ph type="subTitle" idx="3"/>
          </p:nvPr>
        </p:nvSpPr>
        <p:spPr>
          <a:xfrm>
            <a:off x="874134"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1" name="Google Shape;221;p23"/>
          <p:cNvSpPr txBox="1">
            <a:spLocks noGrp="1"/>
          </p:cNvSpPr>
          <p:nvPr>
            <p:ph type="subTitle" idx="4"/>
          </p:nvPr>
        </p:nvSpPr>
        <p:spPr>
          <a:xfrm>
            <a:off x="3319800"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2" name="Google Shape;222;p23"/>
          <p:cNvSpPr txBox="1">
            <a:spLocks noGrp="1"/>
          </p:cNvSpPr>
          <p:nvPr>
            <p:ph type="subTitle" idx="5"/>
          </p:nvPr>
        </p:nvSpPr>
        <p:spPr>
          <a:xfrm>
            <a:off x="5765466"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3" name="Google Shape;223;p23"/>
          <p:cNvSpPr txBox="1">
            <a:spLocks noGrp="1"/>
          </p:cNvSpPr>
          <p:nvPr>
            <p:ph type="subTitle" idx="6"/>
          </p:nvPr>
        </p:nvSpPr>
        <p:spPr>
          <a:xfrm>
            <a:off x="5765466"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4" name="Google Shape;224;p23"/>
          <p:cNvSpPr txBox="1">
            <a:spLocks noGrp="1"/>
          </p:cNvSpPr>
          <p:nvPr>
            <p:ph type="subTitle" idx="7"/>
          </p:nvPr>
        </p:nvSpPr>
        <p:spPr>
          <a:xfrm>
            <a:off x="872334"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5" name="Google Shape;225;p23"/>
          <p:cNvSpPr txBox="1">
            <a:spLocks noGrp="1"/>
          </p:cNvSpPr>
          <p:nvPr>
            <p:ph type="subTitle" idx="8"/>
          </p:nvPr>
        </p:nvSpPr>
        <p:spPr>
          <a:xfrm>
            <a:off x="3318000"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6" name="Google Shape;226;p23"/>
          <p:cNvSpPr txBox="1">
            <a:spLocks noGrp="1"/>
          </p:cNvSpPr>
          <p:nvPr>
            <p:ph type="subTitle" idx="9"/>
          </p:nvPr>
        </p:nvSpPr>
        <p:spPr>
          <a:xfrm>
            <a:off x="5763666"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7" name="Google Shape;227;p23"/>
          <p:cNvSpPr txBox="1">
            <a:spLocks noGrp="1"/>
          </p:cNvSpPr>
          <p:nvPr>
            <p:ph type="subTitle" idx="13"/>
          </p:nvPr>
        </p:nvSpPr>
        <p:spPr>
          <a:xfrm>
            <a:off x="872334"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8" name="Google Shape;228;p23"/>
          <p:cNvSpPr txBox="1">
            <a:spLocks noGrp="1"/>
          </p:cNvSpPr>
          <p:nvPr>
            <p:ph type="subTitle" idx="14"/>
          </p:nvPr>
        </p:nvSpPr>
        <p:spPr>
          <a:xfrm>
            <a:off x="3318000"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9" name="Google Shape;229;p23"/>
          <p:cNvSpPr txBox="1">
            <a:spLocks noGrp="1"/>
          </p:cNvSpPr>
          <p:nvPr>
            <p:ph type="subTitle" idx="15"/>
          </p:nvPr>
        </p:nvSpPr>
        <p:spPr>
          <a:xfrm>
            <a:off x="5763666"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230"/>
        <p:cNvGrpSpPr/>
        <p:nvPr/>
      </p:nvGrpSpPr>
      <p:grpSpPr>
        <a:xfrm>
          <a:off x="0" y="0"/>
          <a:ext cx="0" cy="0"/>
          <a:chOff x="0" y="0"/>
          <a:chExt cx="0" cy="0"/>
        </a:xfrm>
      </p:grpSpPr>
      <p:sp>
        <p:nvSpPr>
          <p:cNvPr id="231" name="Google Shape;231;p24"/>
          <p:cNvSpPr/>
          <p:nvPr/>
        </p:nvSpPr>
        <p:spPr>
          <a:xfrm>
            <a:off x="6309175" y="2486975"/>
            <a:ext cx="4243200" cy="424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4"/>
          <p:cNvGrpSpPr/>
          <p:nvPr/>
        </p:nvGrpSpPr>
        <p:grpSpPr>
          <a:xfrm>
            <a:off x="-69525" y="539500"/>
            <a:ext cx="9455500" cy="4069200"/>
            <a:chOff x="-69525" y="539500"/>
            <a:chExt cx="9455500" cy="4069200"/>
          </a:xfrm>
        </p:grpSpPr>
        <p:grpSp>
          <p:nvGrpSpPr>
            <p:cNvPr id="233" name="Google Shape;233;p24"/>
            <p:cNvGrpSpPr/>
            <p:nvPr/>
          </p:nvGrpSpPr>
          <p:grpSpPr>
            <a:xfrm>
              <a:off x="713225" y="539500"/>
              <a:ext cx="8672750" cy="4069200"/>
              <a:chOff x="713225" y="539500"/>
              <a:chExt cx="8672750" cy="4069200"/>
            </a:xfrm>
          </p:grpSpPr>
          <p:sp>
            <p:nvSpPr>
              <p:cNvPr id="234" name="Google Shape;234;p24"/>
              <p:cNvSpPr/>
              <p:nvPr/>
            </p:nvSpPr>
            <p:spPr>
              <a:xfrm>
                <a:off x="713225" y="539500"/>
                <a:ext cx="7717500" cy="406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24"/>
              <p:cNvCxnSpPr/>
              <p:nvPr/>
            </p:nvCxnSpPr>
            <p:spPr>
              <a:xfrm>
                <a:off x="8407675" y="4608575"/>
                <a:ext cx="978300" cy="0"/>
              </a:xfrm>
              <a:prstGeom prst="straightConnector1">
                <a:avLst/>
              </a:prstGeom>
              <a:noFill/>
              <a:ln w="19050" cap="flat" cmpd="sng">
                <a:solidFill>
                  <a:schemeClr val="dk1"/>
                </a:solidFill>
                <a:prstDash val="solid"/>
                <a:round/>
                <a:headEnd type="none" w="med" len="med"/>
                <a:tailEnd type="none" w="med" len="med"/>
              </a:ln>
            </p:spPr>
          </p:cxnSp>
        </p:grpSp>
        <p:cxnSp>
          <p:nvCxnSpPr>
            <p:cNvPr id="236" name="Google Shape;236;p24"/>
            <p:cNvCxnSpPr/>
            <p:nvPr/>
          </p:nvCxnSpPr>
          <p:spPr>
            <a:xfrm rot="10800000">
              <a:off x="-69525" y="539500"/>
              <a:ext cx="789000" cy="0"/>
            </a:xfrm>
            <a:prstGeom prst="straightConnector1">
              <a:avLst/>
            </a:prstGeom>
            <a:noFill/>
            <a:ln w="19050" cap="flat" cmpd="sng">
              <a:solidFill>
                <a:schemeClr val="dk1"/>
              </a:solidFill>
              <a:prstDash val="solid"/>
              <a:round/>
              <a:headEnd type="none" w="med" len="med"/>
              <a:tailEnd type="none" w="med" len="med"/>
            </a:ln>
          </p:spPr>
        </p:cxnSp>
      </p:grpSp>
      <p:sp>
        <p:nvSpPr>
          <p:cNvPr id="237" name="Google Shape;237;p24"/>
          <p:cNvSpPr txBox="1">
            <a:spLocks noGrp="1"/>
          </p:cNvSpPr>
          <p:nvPr>
            <p:ph type="title" hasCustomPrompt="1"/>
          </p:nvPr>
        </p:nvSpPr>
        <p:spPr>
          <a:xfrm>
            <a:off x="707575" y="539500"/>
            <a:ext cx="4051200" cy="768900"/>
          </a:xfrm>
          <a:prstGeom prst="rect">
            <a:avLst/>
          </a:prstGeom>
          <a:solidFill>
            <a:schemeClr val="dk1"/>
          </a:solidFill>
        </p:spPr>
        <p:txBody>
          <a:bodyPr spcFirstLastPara="1" wrap="square" lIns="91425" tIns="91425" rIns="91425" bIns="91425" anchor="ctr" anchorCtr="0">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8" name="Google Shape;238;p24"/>
          <p:cNvSpPr txBox="1">
            <a:spLocks noGrp="1"/>
          </p:cNvSpPr>
          <p:nvPr>
            <p:ph type="subTitle" idx="1"/>
          </p:nvPr>
        </p:nvSpPr>
        <p:spPr>
          <a:xfrm>
            <a:off x="707575" y="1308392"/>
            <a:ext cx="40512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9" name="Google Shape;239;p24"/>
          <p:cNvSpPr txBox="1">
            <a:spLocks noGrp="1"/>
          </p:cNvSpPr>
          <p:nvPr>
            <p:ph type="title" idx="2" hasCustomPrompt="1"/>
          </p:nvPr>
        </p:nvSpPr>
        <p:spPr>
          <a:xfrm>
            <a:off x="707575" y="1901349"/>
            <a:ext cx="4051200" cy="768900"/>
          </a:xfrm>
          <a:prstGeom prst="rect">
            <a:avLst/>
          </a:prstGeom>
          <a:solidFill>
            <a:schemeClr val="dk1"/>
          </a:solidFill>
        </p:spPr>
        <p:txBody>
          <a:bodyPr spcFirstLastPara="1" wrap="square" lIns="91425" tIns="91425" rIns="91425" bIns="91425" anchor="ctr" anchorCtr="0">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0" name="Google Shape;240;p24"/>
          <p:cNvSpPr txBox="1">
            <a:spLocks noGrp="1"/>
          </p:cNvSpPr>
          <p:nvPr>
            <p:ph type="subTitle" idx="3"/>
          </p:nvPr>
        </p:nvSpPr>
        <p:spPr>
          <a:xfrm>
            <a:off x="707575" y="2670245"/>
            <a:ext cx="40512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41" name="Google Shape;241;p24"/>
          <p:cNvSpPr txBox="1">
            <a:spLocks noGrp="1"/>
          </p:cNvSpPr>
          <p:nvPr>
            <p:ph type="title" idx="4" hasCustomPrompt="1"/>
          </p:nvPr>
        </p:nvSpPr>
        <p:spPr>
          <a:xfrm>
            <a:off x="707575" y="3263198"/>
            <a:ext cx="4051200" cy="768900"/>
          </a:xfrm>
          <a:prstGeom prst="rect">
            <a:avLst/>
          </a:prstGeom>
          <a:solidFill>
            <a:schemeClr val="dk1"/>
          </a:solidFill>
        </p:spPr>
        <p:txBody>
          <a:bodyPr spcFirstLastPara="1" wrap="square" lIns="91425" tIns="91425" rIns="91425" bIns="91425" anchor="ctr" anchorCtr="0">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2" name="Google Shape;242;p24"/>
          <p:cNvSpPr txBox="1">
            <a:spLocks noGrp="1"/>
          </p:cNvSpPr>
          <p:nvPr>
            <p:ph type="subTitle" idx="5"/>
          </p:nvPr>
        </p:nvSpPr>
        <p:spPr>
          <a:xfrm>
            <a:off x="707575" y="4032098"/>
            <a:ext cx="40512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6"/>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26"/>
            <p:cNvCxnSpPr/>
            <p:nvPr/>
          </p:nvCxnSpPr>
          <p:spPr>
            <a:xfrm rot="10800000">
              <a:off x="232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256" name="Google Shape;256;p2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57"/>
        <p:cNvGrpSpPr/>
        <p:nvPr/>
      </p:nvGrpSpPr>
      <p:grpSpPr>
        <a:xfrm>
          <a:off x="0" y="0"/>
          <a:ext cx="0" cy="0"/>
          <a:chOff x="0" y="0"/>
          <a:chExt cx="0" cy="0"/>
        </a:xfrm>
      </p:grpSpPr>
      <p:sp>
        <p:nvSpPr>
          <p:cNvPr id="258" name="Google Shape;258;p27"/>
          <p:cNvSpPr/>
          <p:nvPr/>
        </p:nvSpPr>
        <p:spPr>
          <a:xfrm>
            <a:off x="6677100" y="-9050"/>
            <a:ext cx="5161500" cy="51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7"/>
          <p:cNvGrpSpPr/>
          <p:nvPr/>
        </p:nvGrpSpPr>
        <p:grpSpPr>
          <a:xfrm>
            <a:off x="713223" y="-79050"/>
            <a:ext cx="8791100" cy="4687625"/>
            <a:chOff x="-669332" y="-79050"/>
            <a:chExt cx="10173707" cy="4687625"/>
          </a:xfrm>
        </p:grpSpPr>
        <p:sp>
          <p:nvSpPr>
            <p:cNvPr id="260" name="Google Shape;260;p27"/>
            <p:cNvSpPr/>
            <p:nvPr/>
          </p:nvSpPr>
          <p:spPr>
            <a:xfrm>
              <a:off x="-669325" y="533550"/>
              <a:ext cx="91002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27"/>
            <p:cNvCxnSpPr/>
            <p:nvPr/>
          </p:nvCxnSpPr>
          <p:spPr>
            <a:xfrm rot="10800000">
              <a:off x="-669332" y="-79050"/>
              <a:ext cx="0" cy="624900"/>
            </a:xfrm>
            <a:prstGeom prst="straightConnector1">
              <a:avLst/>
            </a:prstGeom>
            <a:noFill/>
            <a:ln w="19050" cap="flat" cmpd="sng">
              <a:solidFill>
                <a:schemeClr val="dk1"/>
              </a:solidFill>
              <a:prstDash val="solid"/>
              <a:round/>
              <a:headEnd type="none" w="med" len="med"/>
              <a:tailEnd type="none" w="med" len="med"/>
            </a:ln>
          </p:spPr>
        </p:cxnSp>
        <p:cxnSp>
          <p:nvCxnSpPr>
            <p:cNvPr id="262" name="Google Shape;262;p27"/>
            <p:cNvCxnSpPr/>
            <p:nvPr/>
          </p:nvCxnSpPr>
          <p:spPr>
            <a:xfrm>
              <a:off x="8425275" y="4608575"/>
              <a:ext cx="1079100" cy="0"/>
            </a:xfrm>
            <a:prstGeom prst="straightConnector1">
              <a:avLst/>
            </a:prstGeom>
            <a:noFill/>
            <a:ln w="19050" cap="flat" cmpd="sng">
              <a:solidFill>
                <a:schemeClr val="dk1"/>
              </a:solidFill>
              <a:prstDash val="solid"/>
              <a:round/>
              <a:headEnd type="none" w="med" len="med"/>
              <a:tailEnd type="none" w="med" len="med"/>
            </a:ln>
          </p:spPr>
        </p:cxnSp>
      </p:grpSp>
      <p:sp>
        <p:nvSpPr>
          <p:cNvPr id="263" name="Google Shape;263;p27"/>
          <p:cNvSpPr txBox="1">
            <a:spLocks noGrp="1"/>
          </p:cNvSpPr>
          <p:nvPr>
            <p:ph type="title"/>
          </p:nvPr>
        </p:nvSpPr>
        <p:spPr>
          <a:xfrm>
            <a:off x="1094263" y="77832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4" name="Google Shape;264;p27"/>
          <p:cNvSpPr txBox="1">
            <a:spLocks noGrp="1"/>
          </p:cNvSpPr>
          <p:nvPr>
            <p:ph type="subTitle" idx="1"/>
          </p:nvPr>
        </p:nvSpPr>
        <p:spPr>
          <a:xfrm>
            <a:off x="1094225" y="1651512"/>
            <a:ext cx="4448100" cy="1224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7"/>
          <p:cNvSpPr txBox="1"/>
          <p:nvPr/>
        </p:nvSpPr>
        <p:spPr>
          <a:xfrm>
            <a:off x="1094225" y="3383825"/>
            <a:ext cx="57972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a:solidFill>
                  <a:schemeClr val="dk1"/>
                </a:solidFill>
                <a:latin typeface="Hanken Grotesk"/>
                <a:ea typeface="Hanken Grotesk"/>
                <a:cs typeface="Hanken Grotesk"/>
                <a:sym typeface="Hanken Grotesk"/>
              </a:rPr>
              <a:t>CREDITS: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b="1">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includes icons by</a:t>
            </a:r>
            <a:r>
              <a:rPr lang="en" sz="1200" b="1">
                <a:solidFill>
                  <a:schemeClr val="dk1"/>
                </a:solidFill>
                <a:latin typeface="Hanken Grotesk"/>
                <a:ea typeface="Hanken Grotesk"/>
                <a:cs typeface="Hanken Grotesk"/>
                <a:sym typeface="Hanken Grotesk"/>
              </a:rPr>
              <a:t>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b="1">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771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rot="10800000">
              <a:off x="8911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41" name="Google Shape;41;p5"/>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42" name="Google Shape;42;p5"/>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
        <p:nvSpPr>
          <p:cNvPr id="43" name="Google Shape;43;p5"/>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6"/>
              <p:cNvCxnSpPr/>
              <p:nvPr/>
            </p:nvCxnSpPr>
            <p:spPr>
              <a:xfrm rot="10800000">
                <a:off x="8911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50" name="Google Shape;50;p6"/>
              <p:cNvCxnSpPr/>
              <p:nvPr/>
            </p:nvCxnSpPr>
            <p:spPr>
              <a:xfrm rot="10800000">
                <a:off x="232200" y="4917300"/>
                <a:ext cx="0" cy="284100"/>
              </a:xfrm>
              <a:prstGeom prst="straightConnector1">
                <a:avLst/>
              </a:prstGeom>
              <a:noFill/>
              <a:ln w="19050" cap="flat" cmpd="sng">
                <a:solidFill>
                  <a:schemeClr val="dk1"/>
                </a:solidFill>
                <a:prstDash val="solid"/>
                <a:round/>
                <a:headEnd type="none" w="med" len="med"/>
                <a:tailEnd type="none" w="med" len="med"/>
              </a:ln>
            </p:spPr>
          </p:cxnSp>
        </p:grpSp>
        <p:sp>
          <p:nvSpPr>
            <p:cNvPr id="51" name="Google Shape;51;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7"/>
          <p:cNvGrpSpPr/>
          <p:nvPr/>
        </p:nvGrpSpPr>
        <p:grpSpPr>
          <a:xfrm>
            <a:off x="-19050" y="-16000"/>
            <a:ext cx="8930250" cy="4933300"/>
            <a:chOff x="-19050" y="-16000"/>
            <a:chExt cx="8930250" cy="4933300"/>
          </a:xfrm>
        </p:grpSpPr>
        <p:sp>
          <p:nvSpPr>
            <p:cNvPr id="56" name="Google Shape;56;p7"/>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 name="Google Shape;57;p7"/>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58" name="Google Shape;58;p7"/>
            <p:cNvCxnSpPr/>
            <p:nvPr/>
          </p:nvCxnSpPr>
          <p:spPr>
            <a:xfrm rot="10800000">
              <a:off x="8911200" y="-16000"/>
              <a:ext cx="0" cy="258900"/>
            </a:xfrm>
            <a:prstGeom prst="straightConnector1">
              <a:avLst/>
            </a:prstGeom>
            <a:noFill/>
            <a:ln w="19050" cap="flat" cmpd="sng">
              <a:solidFill>
                <a:schemeClr val="dk1"/>
              </a:solidFill>
              <a:prstDash val="solid"/>
              <a:round/>
              <a:headEnd type="none" w="med" len="med"/>
              <a:tailEnd type="none" w="med" len="med"/>
            </a:ln>
          </p:spPr>
        </p:cxnSp>
      </p:grpSp>
      <p:sp>
        <p:nvSpPr>
          <p:cNvPr id="59" name="Google Shape;59;p7"/>
          <p:cNvSpPr txBox="1">
            <a:spLocks noGrp="1"/>
          </p:cNvSpPr>
          <p:nvPr>
            <p:ph type="title"/>
          </p:nvPr>
        </p:nvSpPr>
        <p:spPr>
          <a:xfrm>
            <a:off x="720000" y="44805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7"/>
          <p:cNvSpPr txBox="1">
            <a:spLocks noGrp="1"/>
          </p:cNvSpPr>
          <p:nvPr>
            <p:ph type="subTitle" idx="1"/>
          </p:nvPr>
        </p:nvSpPr>
        <p:spPr>
          <a:xfrm>
            <a:off x="1733625" y="1361025"/>
            <a:ext cx="6580200" cy="2906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600">
                <a:latin typeface="Hanken Grotesk"/>
                <a:ea typeface="Hanken Grotesk"/>
                <a:cs typeface="Hanken Grotesk"/>
                <a:sym typeface="Hanken Grotesk"/>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p:nvPr/>
        </p:nvSpPr>
        <p:spPr>
          <a:xfrm>
            <a:off x="2007375" y="277690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8"/>
          <p:cNvGrpSpPr/>
          <p:nvPr/>
        </p:nvGrpSpPr>
        <p:grpSpPr>
          <a:xfrm>
            <a:off x="-25" y="533550"/>
            <a:ext cx="9270975" cy="4075025"/>
            <a:chOff x="-25" y="533550"/>
            <a:chExt cx="9270975" cy="4075025"/>
          </a:xfrm>
        </p:grpSpPr>
        <p:sp>
          <p:nvSpPr>
            <p:cNvPr id="64" name="Google Shape;64;p8"/>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950" y="533550"/>
              <a:ext cx="840000" cy="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8"/>
            <p:cNvCxnSpPr/>
            <p:nvPr/>
          </p:nvCxnSpPr>
          <p:spPr>
            <a:xfrm rot="10800000">
              <a:off x="-25" y="4608575"/>
              <a:ext cx="740700" cy="0"/>
            </a:xfrm>
            <a:prstGeom prst="straightConnector1">
              <a:avLst/>
            </a:prstGeom>
            <a:noFill/>
            <a:ln w="19050" cap="flat" cmpd="sng">
              <a:solidFill>
                <a:schemeClr val="dk1"/>
              </a:solidFill>
              <a:prstDash val="solid"/>
              <a:round/>
              <a:headEnd type="none" w="med" len="med"/>
              <a:tailEnd type="none" w="med" len="med"/>
            </a:ln>
          </p:spPr>
        </p:cxnSp>
      </p:grpSp>
      <p:sp>
        <p:nvSpPr>
          <p:cNvPr id="67" name="Google Shape;67;p8"/>
          <p:cNvSpPr txBox="1">
            <a:spLocks noGrp="1"/>
          </p:cNvSpPr>
          <p:nvPr>
            <p:ph type="title"/>
          </p:nvPr>
        </p:nvSpPr>
        <p:spPr>
          <a:xfrm>
            <a:off x="1644450" y="1733400"/>
            <a:ext cx="5855100" cy="760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9"/>
        <p:cNvGrpSpPr/>
        <p:nvPr/>
      </p:nvGrpSpPr>
      <p:grpSpPr>
        <a:xfrm>
          <a:off x="0" y="0"/>
          <a:ext cx="0" cy="0"/>
          <a:chOff x="0" y="0"/>
          <a:chExt cx="0" cy="0"/>
        </a:xfrm>
      </p:grpSpPr>
      <p:sp>
        <p:nvSpPr>
          <p:cNvPr id="80" name="Google Shape;80;p11"/>
          <p:cNvSpPr/>
          <p:nvPr/>
        </p:nvSpPr>
        <p:spPr>
          <a:xfrm>
            <a:off x="-342297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11"/>
          <p:cNvGrpSpPr/>
          <p:nvPr/>
        </p:nvGrpSpPr>
        <p:grpSpPr>
          <a:xfrm>
            <a:off x="727425" y="-382650"/>
            <a:ext cx="7703400" cy="5907300"/>
            <a:chOff x="727425" y="-382650"/>
            <a:chExt cx="7703400" cy="5907300"/>
          </a:xfrm>
        </p:grpSpPr>
        <p:sp>
          <p:nvSpPr>
            <p:cNvPr id="82" name="Google Shape;82;p11"/>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1"/>
            <p:cNvCxnSpPr/>
            <p:nvPr/>
          </p:nvCxnSpPr>
          <p:spPr>
            <a:xfrm>
              <a:off x="727425" y="4608450"/>
              <a:ext cx="0" cy="916200"/>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11"/>
            <p:cNvCxnSpPr/>
            <p:nvPr/>
          </p:nvCxnSpPr>
          <p:spPr>
            <a:xfrm>
              <a:off x="8430775" y="-382650"/>
              <a:ext cx="0" cy="916200"/>
            </a:xfrm>
            <a:prstGeom prst="straightConnector1">
              <a:avLst/>
            </a:prstGeom>
            <a:noFill/>
            <a:ln w="19050" cap="flat" cmpd="sng">
              <a:solidFill>
                <a:schemeClr val="dk1"/>
              </a:solidFill>
              <a:prstDash val="solid"/>
              <a:round/>
              <a:headEnd type="none" w="med" len="med"/>
              <a:tailEnd type="none" w="med" len="med"/>
            </a:ln>
          </p:spPr>
        </p:cxnSp>
      </p:grpSp>
      <p:sp>
        <p:nvSpPr>
          <p:cNvPr id="85" name="Google Shape;85;p11"/>
          <p:cNvSpPr txBox="1">
            <a:spLocks noGrp="1"/>
          </p:cNvSpPr>
          <p:nvPr>
            <p:ph type="title" hasCustomPrompt="1"/>
          </p:nvPr>
        </p:nvSpPr>
        <p:spPr>
          <a:xfrm>
            <a:off x="2603050" y="1856113"/>
            <a:ext cx="5827800" cy="1024500"/>
          </a:xfrm>
          <a:prstGeom prst="rect">
            <a:avLst/>
          </a:prstGeom>
          <a:solidFill>
            <a:schemeClr val="dk1"/>
          </a:solidFill>
        </p:spPr>
        <p:txBody>
          <a:bodyPr spcFirstLastPara="1" wrap="square" lIns="91425" tIns="91425" rIns="91425" bIns="91425" anchor="ctr" anchorCtr="0">
            <a:noAutofit/>
          </a:bodyPr>
          <a:lstStyle>
            <a:lvl1pPr marL="0" lvl="0" indent="0" rtl="0">
              <a:lnSpc>
                <a:spcPct val="115000"/>
              </a:lnSpc>
              <a:spcBef>
                <a:spcPts val="0"/>
              </a:spcBef>
              <a:spcAft>
                <a:spcPts val="0"/>
              </a:spcAft>
              <a:buSzPts val="9600"/>
              <a:buNone/>
              <a:defRPr sz="49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2603050" y="2880588"/>
            <a:ext cx="5827800" cy="4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Hanken Grotesk"/>
                <a:ea typeface="Hanken Grotesk"/>
                <a:cs typeface="Hanken Grotesk"/>
                <a:sym typeface="Hanken Grotesk"/>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61" r:id="rId11"/>
    <p:sldLayoutId id="2147483662"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0.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9.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65.jpg"/><Relationship Id="rId4" Type="http://schemas.openxmlformats.org/officeDocument/2006/relationships/image" Target="../media/image64.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683953" y="2122805"/>
            <a:ext cx="5897400" cy="13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dirty="0"/>
              <a:t>Diseño de un modelo de Deep </a:t>
            </a:r>
            <a:r>
              <a:rPr lang="es-ES" sz="2000" dirty="0" err="1"/>
              <a:t>Learning</a:t>
            </a:r>
            <a:r>
              <a:rPr lang="es-ES" sz="2000" dirty="0"/>
              <a:t> basado en la arquitectura Temporal </a:t>
            </a:r>
            <a:r>
              <a:rPr lang="es-ES" sz="2000" dirty="0" err="1"/>
              <a:t>Fusion</a:t>
            </a:r>
            <a:r>
              <a:rPr lang="es-ES" sz="2000" dirty="0"/>
              <a:t> </a:t>
            </a:r>
            <a:r>
              <a:rPr lang="es-ES" sz="2000" dirty="0" err="1"/>
              <a:t>Transformer</a:t>
            </a:r>
            <a:r>
              <a:rPr lang="es-ES" sz="2000" dirty="0"/>
              <a:t> para la predicción horaria a corto plazo de la demanda eléctrica nacional</a:t>
            </a:r>
            <a:endParaRPr lang="en-US" sz="2000" dirty="0"/>
          </a:p>
        </p:txBody>
      </p:sp>
      <p:pic>
        <p:nvPicPr>
          <p:cNvPr id="2" name="Google Shape;89;p13">
            <a:extLst>
              <a:ext uri="{FF2B5EF4-FFF2-40B4-BE49-F238E27FC236}">
                <a16:creationId xmlns:a16="http://schemas.microsoft.com/office/drawing/2014/main" id="{ED0D8189-A576-0E8E-2BBD-B95598C0E104}"/>
              </a:ext>
            </a:extLst>
          </p:cNvPr>
          <p:cNvPicPr preferRelativeResize="0"/>
          <p:nvPr/>
        </p:nvPicPr>
        <p:blipFill rotWithShape="1">
          <a:blip r:embed="rId3">
            <a:alphaModFix/>
          </a:blip>
          <a:srcRect/>
          <a:stretch/>
        </p:blipFill>
        <p:spPr>
          <a:xfrm>
            <a:off x="722168" y="552605"/>
            <a:ext cx="1639622" cy="1534050"/>
          </a:xfrm>
          <a:prstGeom prst="rect">
            <a:avLst/>
          </a:prstGeom>
          <a:noFill/>
          <a:ln>
            <a:noFill/>
          </a:ln>
        </p:spPr>
      </p:pic>
      <p:pic>
        <p:nvPicPr>
          <p:cNvPr id="3" name="Google Shape;90;p13">
            <a:extLst>
              <a:ext uri="{FF2B5EF4-FFF2-40B4-BE49-F238E27FC236}">
                <a16:creationId xmlns:a16="http://schemas.microsoft.com/office/drawing/2014/main" id="{25C8D962-C4A5-F8D4-2477-355088788B20}"/>
              </a:ext>
            </a:extLst>
          </p:cNvPr>
          <p:cNvPicPr preferRelativeResize="0"/>
          <p:nvPr/>
        </p:nvPicPr>
        <p:blipFill rotWithShape="1">
          <a:blip r:embed="rId4">
            <a:alphaModFix/>
          </a:blip>
          <a:srcRect/>
          <a:stretch/>
        </p:blipFill>
        <p:spPr>
          <a:xfrm>
            <a:off x="6938521" y="605255"/>
            <a:ext cx="1428750" cy="1428750"/>
          </a:xfrm>
          <a:prstGeom prst="rect">
            <a:avLst/>
          </a:prstGeom>
          <a:noFill/>
          <a:ln>
            <a:noFill/>
          </a:ln>
        </p:spPr>
      </p:pic>
      <p:sp>
        <p:nvSpPr>
          <p:cNvPr id="4" name="Google Shape;290;p33">
            <a:extLst>
              <a:ext uri="{FF2B5EF4-FFF2-40B4-BE49-F238E27FC236}">
                <a16:creationId xmlns:a16="http://schemas.microsoft.com/office/drawing/2014/main" id="{E7E31E41-37E9-9C54-AFC7-2125D114106D}"/>
              </a:ext>
            </a:extLst>
          </p:cNvPr>
          <p:cNvSpPr txBox="1">
            <a:spLocks/>
          </p:cNvSpPr>
          <p:nvPr/>
        </p:nvSpPr>
        <p:spPr>
          <a:xfrm>
            <a:off x="1623300" y="694055"/>
            <a:ext cx="5897400" cy="8148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ES" dirty="0"/>
              <a:t>UNIVERSIDAD NACIONAL DE ASUNCIÓN</a:t>
            </a:r>
          </a:p>
          <a:p>
            <a:pPr marL="0" indent="0" algn="ctr"/>
            <a:r>
              <a:rPr lang="es-ES" dirty="0"/>
              <a:t>Facultad de Ingeniería</a:t>
            </a:r>
          </a:p>
          <a:p>
            <a:pPr marL="0" indent="0" algn="ctr"/>
            <a:r>
              <a:rPr lang="es-ES" dirty="0"/>
              <a:t>Ingeniería Mecatrónica</a:t>
            </a:r>
          </a:p>
        </p:txBody>
      </p:sp>
      <p:sp>
        <p:nvSpPr>
          <p:cNvPr id="5" name="Google Shape;290;p33">
            <a:extLst>
              <a:ext uri="{FF2B5EF4-FFF2-40B4-BE49-F238E27FC236}">
                <a16:creationId xmlns:a16="http://schemas.microsoft.com/office/drawing/2014/main" id="{F1BB09D0-231F-1923-64EA-E0676149A8DC}"/>
              </a:ext>
            </a:extLst>
          </p:cNvPr>
          <p:cNvSpPr txBox="1">
            <a:spLocks/>
          </p:cNvSpPr>
          <p:nvPr/>
        </p:nvSpPr>
        <p:spPr>
          <a:xfrm>
            <a:off x="3527473" y="1585386"/>
            <a:ext cx="2089054" cy="372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ES" b="1" dirty="0"/>
              <a:t>Trabajo Final de Grado</a:t>
            </a:r>
          </a:p>
        </p:txBody>
      </p:sp>
      <p:sp>
        <p:nvSpPr>
          <p:cNvPr id="8" name="Google Shape;290;p33">
            <a:extLst>
              <a:ext uri="{FF2B5EF4-FFF2-40B4-BE49-F238E27FC236}">
                <a16:creationId xmlns:a16="http://schemas.microsoft.com/office/drawing/2014/main" id="{57E2358E-09C8-D51F-6732-E6D127F5679E}"/>
              </a:ext>
            </a:extLst>
          </p:cNvPr>
          <p:cNvSpPr txBox="1">
            <a:spLocks/>
          </p:cNvSpPr>
          <p:nvPr/>
        </p:nvSpPr>
        <p:spPr>
          <a:xfrm>
            <a:off x="892459" y="3551555"/>
            <a:ext cx="3387648" cy="8148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ES" b="1" dirty="0"/>
              <a:t>Autores:</a:t>
            </a:r>
          </a:p>
          <a:p>
            <a:pPr marL="285750" indent="-285750">
              <a:buFont typeface="Arial" panose="020B0604020202020204" pitchFamily="34" charset="0"/>
              <a:buChar char="•"/>
            </a:pPr>
            <a:r>
              <a:rPr lang="es-ES" dirty="0"/>
              <a:t>Silvio José Aguilar Velazco</a:t>
            </a:r>
          </a:p>
          <a:p>
            <a:pPr marL="285750" indent="-285750">
              <a:buFont typeface="Arial" panose="020B0604020202020204" pitchFamily="34" charset="0"/>
              <a:buChar char="•"/>
            </a:pPr>
            <a:r>
              <a:rPr lang="es-ES" dirty="0"/>
              <a:t>Santiago Dionisio Vargas García</a:t>
            </a:r>
          </a:p>
        </p:txBody>
      </p:sp>
      <p:sp>
        <p:nvSpPr>
          <p:cNvPr id="9" name="Google Shape;290;p33">
            <a:extLst>
              <a:ext uri="{FF2B5EF4-FFF2-40B4-BE49-F238E27FC236}">
                <a16:creationId xmlns:a16="http://schemas.microsoft.com/office/drawing/2014/main" id="{1CF0FEFE-C94E-B841-CDC7-CFA6D60D5ACC}"/>
              </a:ext>
            </a:extLst>
          </p:cNvPr>
          <p:cNvSpPr txBox="1">
            <a:spLocks/>
          </p:cNvSpPr>
          <p:nvPr/>
        </p:nvSpPr>
        <p:spPr>
          <a:xfrm>
            <a:off x="5184467" y="3471611"/>
            <a:ext cx="3387648" cy="986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ES" b="1" dirty="0"/>
              <a:t>Orientadores:</a:t>
            </a:r>
          </a:p>
          <a:p>
            <a:pPr marL="285750" indent="-285750">
              <a:buFont typeface="Arial" panose="020B0604020202020204" pitchFamily="34" charset="0"/>
              <a:buChar char="•"/>
            </a:pPr>
            <a:r>
              <a:rPr lang="es-ES" dirty="0"/>
              <a:t>Prof. Dr. Diego H. </a:t>
            </a:r>
            <a:r>
              <a:rPr lang="es-ES" dirty="0" err="1"/>
              <a:t>Stalder</a:t>
            </a:r>
            <a:endParaRPr lang="es-ES" dirty="0"/>
          </a:p>
          <a:p>
            <a:pPr marL="285750" indent="-285750">
              <a:buFont typeface="Arial" panose="020B0604020202020204" pitchFamily="34" charset="0"/>
              <a:buChar char="•"/>
            </a:pPr>
            <a:r>
              <a:rPr lang="es-ES" dirty="0"/>
              <a:t>Ing. Félix Morales</a:t>
            </a:r>
          </a:p>
          <a:p>
            <a:pPr marL="285750" indent="-285750">
              <a:buFont typeface="Arial" panose="020B0604020202020204" pitchFamily="34" charset="0"/>
              <a:buChar char="•"/>
            </a:pPr>
            <a:r>
              <a:rPr lang="es-ES" dirty="0"/>
              <a:t>Prof. Dr. Carlos Sauer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720000" y="1203900"/>
            <a:ext cx="3388450" cy="15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Sistemas</a:t>
            </a:r>
            <a:br>
              <a:rPr lang="en" dirty="0"/>
            </a:br>
            <a:r>
              <a:rPr lang="en" dirty="0"/>
              <a:t>regionales del SIN</a:t>
            </a:r>
            <a:endParaRPr dirty="0"/>
          </a:p>
        </p:txBody>
      </p:sp>
      <p:sp>
        <p:nvSpPr>
          <p:cNvPr id="398" name="Google Shape;398;p41"/>
          <p:cNvSpPr txBox="1">
            <a:spLocks noGrp="1"/>
          </p:cNvSpPr>
          <p:nvPr>
            <p:ph type="subTitle" idx="1"/>
          </p:nvPr>
        </p:nvSpPr>
        <p:spPr>
          <a:xfrm>
            <a:off x="720000" y="2257812"/>
            <a:ext cx="3198300" cy="16817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600" dirty="0"/>
              <a:t>Sistema Metropolitano</a:t>
            </a:r>
          </a:p>
          <a:p>
            <a:pPr marL="285750" lvl="0" indent="-285750" algn="l" rtl="0">
              <a:spcBef>
                <a:spcPts val="0"/>
              </a:spcBef>
              <a:spcAft>
                <a:spcPts val="0"/>
              </a:spcAft>
              <a:buFont typeface="Arial" panose="020B0604020202020204" pitchFamily="34" charset="0"/>
              <a:buChar char="•"/>
            </a:pPr>
            <a:r>
              <a:rPr lang="en" sz="1600" dirty="0"/>
              <a:t>Sistema Central</a:t>
            </a:r>
          </a:p>
          <a:p>
            <a:pPr marL="285750" lvl="0" indent="-285750" algn="l" rtl="0">
              <a:spcBef>
                <a:spcPts val="0"/>
              </a:spcBef>
              <a:spcAft>
                <a:spcPts val="0"/>
              </a:spcAft>
              <a:buFont typeface="Arial" panose="020B0604020202020204" pitchFamily="34" charset="0"/>
              <a:buChar char="•"/>
            </a:pPr>
            <a:r>
              <a:rPr lang="en" sz="1600" dirty="0"/>
              <a:t>Sistema Sur</a:t>
            </a:r>
          </a:p>
          <a:p>
            <a:pPr marL="285750" lvl="0" indent="-285750" algn="l" rtl="0">
              <a:spcBef>
                <a:spcPts val="0"/>
              </a:spcBef>
              <a:spcAft>
                <a:spcPts val="0"/>
              </a:spcAft>
              <a:buFont typeface="Arial" panose="020B0604020202020204" pitchFamily="34" charset="0"/>
              <a:buChar char="•"/>
            </a:pPr>
            <a:r>
              <a:rPr lang="en" sz="1600" dirty="0"/>
              <a:t>Sistema Este</a:t>
            </a:r>
          </a:p>
          <a:p>
            <a:pPr marL="285750" lvl="0" indent="-285750" algn="l" rtl="0">
              <a:spcBef>
                <a:spcPts val="0"/>
              </a:spcBef>
              <a:spcAft>
                <a:spcPts val="0"/>
              </a:spcAft>
              <a:buFont typeface="Arial" panose="020B0604020202020204" pitchFamily="34" charset="0"/>
              <a:buChar char="•"/>
            </a:pPr>
            <a:r>
              <a:rPr lang="en" sz="1600" dirty="0"/>
              <a:t>Sistema Norte</a:t>
            </a:r>
          </a:p>
          <a:p>
            <a:pPr marL="285750" lvl="0" indent="-285750" algn="l" rtl="0">
              <a:spcBef>
                <a:spcPts val="0"/>
              </a:spcBef>
              <a:spcAft>
                <a:spcPts val="0"/>
              </a:spcAft>
              <a:buFont typeface="Arial" panose="020B0604020202020204" pitchFamily="34" charset="0"/>
              <a:buChar char="•"/>
            </a:pPr>
            <a:r>
              <a:rPr lang="en" sz="1600" dirty="0"/>
              <a:t>Sistema Oeste</a:t>
            </a:r>
            <a:endParaRPr sz="1600" dirty="0"/>
          </a:p>
        </p:txBody>
      </p:sp>
      <p:pic>
        <p:nvPicPr>
          <p:cNvPr id="7" name="Picture Placeholder 6">
            <a:extLst>
              <a:ext uri="{FF2B5EF4-FFF2-40B4-BE49-F238E27FC236}">
                <a16:creationId xmlns:a16="http://schemas.microsoft.com/office/drawing/2014/main" id="{D9DDEEA8-46A0-81ED-A95F-557FB1B5857E}"/>
              </a:ext>
            </a:extLst>
          </p:cNvPr>
          <p:cNvPicPr>
            <a:picLocks noGrp="1" noChangeAspect="1"/>
          </p:cNvPicPr>
          <p:nvPr>
            <p:ph type="pic" idx="2"/>
          </p:nvPr>
        </p:nvPicPr>
        <p:blipFill rotWithShape="1">
          <a:blip r:embed="rId3"/>
          <a:srcRect t="114" b="-81"/>
          <a:stretch/>
        </p:blipFill>
        <p:spPr bwMode="auto">
          <a:xfrm>
            <a:off x="5225702" y="-31750"/>
            <a:ext cx="3820142" cy="517525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1"/>
          <p:cNvSpPr txBox="1">
            <a:spLocks noGrp="1"/>
          </p:cNvSpPr>
          <p:nvPr>
            <p:ph type="title"/>
          </p:nvPr>
        </p:nvSpPr>
        <p:spPr>
          <a:xfrm>
            <a:off x="699680" y="599380"/>
            <a:ext cx="4834393" cy="6960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Sistemas regionales del SIN</a:t>
            </a:r>
            <a:endParaRPr dirty="0"/>
          </a:p>
        </p:txBody>
      </p:sp>
      <p:pic>
        <p:nvPicPr>
          <p:cNvPr id="4" name="Picture 3">
            <a:extLst>
              <a:ext uri="{FF2B5EF4-FFF2-40B4-BE49-F238E27FC236}">
                <a16:creationId xmlns:a16="http://schemas.microsoft.com/office/drawing/2014/main" id="{ED9FA28A-2BB5-53DC-B353-121AFC08D5AB}"/>
              </a:ext>
            </a:extLst>
          </p:cNvPr>
          <p:cNvPicPr>
            <a:picLocks noChangeAspect="1"/>
          </p:cNvPicPr>
          <p:nvPr/>
        </p:nvPicPr>
        <p:blipFill>
          <a:blip r:embed="rId3"/>
          <a:stretch>
            <a:fillRect/>
          </a:stretch>
        </p:blipFill>
        <p:spPr>
          <a:xfrm>
            <a:off x="1246086" y="1608720"/>
            <a:ext cx="6651827" cy="2404480"/>
          </a:xfrm>
          <a:prstGeom prst="rect">
            <a:avLst/>
          </a:prstGeom>
          <a:ln>
            <a:solidFill>
              <a:schemeClr val="bg1">
                <a:lumMod val="25000"/>
              </a:schemeClr>
            </a:solidFill>
          </a:ln>
        </p:spPr>
      </p:pic>
    </p:spTree>
    <p:extLst>
      <p:ext uri="{BB962C8B-B14F-4D97-AF65-F5344CB8AC3E}">
        <p14:creationId xmlns:p14="http://schemas.microsoft.com/office/powerpoint/2010/main" val="1338789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3"/>
          <p:cNvSpPr txBox="1">
            <a:spLocks noGrp="1"/>
          </p:cNvSpPr>
          <p:nvPr>
            <p:ph type="title"/>
          </p:nvPr>
        </p:nvSpPr>
        <p:spPr>
          <a:xfrm>
            <a:off x="1371400" y="590550"/>
            <a:ext cx="6769300" cy="5955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Parque de generación existente</a:t>
            </a:r>
            <a:endParaRPr sz="2800" dirty="0"/>
          </a:p>
        </p:txBody>
      </p:sp>
      <p:sp>
        <p:nvSpPr>
          <p:cNvPr id="3" name="Google Shape;398;p41">
            <a:extLst>
              <a:ext uri="{FF2B5EF4-FFF2-40B4-BE49-F238E27FC236}">
                <a16:creationId xmlns:a16="http://schemas.microsoft.com/office/drawing/2014/main" id="{6429B9B9-64AD-6461-AA64-58F1E325187F}"/>
              </a:ext>
            </a:extLst>
          </p:cNvPr>
          <p:cNvSpPr txBox="1">
            <a:spLocks/>
          </p:cNvSpPr>
          <p:nvPr/>
        </p:nvSpPr>
        <p:spPr>
          <a:xfrm>
            <a:off x="758347" y="1381125"/>
            <a:ext cx="2477613" cy="29781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lnSpc>
                <a:spcPct val="150000"/>
              </a:lnSpc>
              <a:buFont typeface="Symbol" panose="05050102010706020507" pitchFamily="18" charset="2"/>
              <a:buChar char=""/>
            </a:pPr>
            <a:r>
              <a:rPr lang="es-PY" b="1" dirty="0">
                <a:effectLst/>
                <a:latin typeface="Hanken Grotesk" panose="020B0604020202020204" charset="0"/>
                <a:ea typeface="Yu Mincho" panose="02020400000000000000" pitchFamily="18" charset="-128"/>
                <a:cs typeface="Times New Roman" panose="02020603050405020304" pitchFamily="18" charset="0"/>
              </a:rPr>
              <a:t>Central Hidroeléctrica de </a:t>
            </a:r>
            <a:r>
              <a:rPr lang="es-PY" b="1" dirty="0" err="1">
                <a:effectLst/>
                <a:latin typeface="Hanken Grotesk" panose="020B0604020202020204" charset="0"/>
                <a:ea typeface="Yu Mincho" panose="02020400000000000000" pitchFamily="18" charset="-128"/>
                <a:cs typeface="Times New Roman" panose="02020603050405020304" pitchFamily="18" charset="0"/>
              </a:rPr>
              <a:t>Acaray</a:t>
            </a:r>
            <a:r>
              <a:rPr lang="es-PY" b="1" dirty="0">
                <a:effectLst/>
                <a:latin typeface="Hanken Grotesk" panose="020B0604020202020204" charset="0"/>
                <a:ea typeface="Yu Mincho" panose="02020400000000000000" pitchFamily="18" charset="-128"/>
                <a:cs typeface="Times New Roman" panose="02020603050405020304" pitchFamily="18" charset="0"/>
              </a:rPr>
              <a:t> (CH-</a:t>
            </a:r>
            <a:r>
              <a:rPr lang="es-PY" b="1" dirty="0" err="1">
                <a:effectLst/>
                <a:latin typeface="Hanken Grotesk" panose="020B0604020202020204" charset="0"/>
                <a:ea typeface="Yu Mincho" panose="02020400000000000000" pitchFamily="18" charset="-128"/>
                <a:cs typeface="Times New Roman" panose="02020603050405020304" pitchFamily="18" charset="0"/>
              </a:rPr>
              <a:t>Acaray</a:t>
            </a:r>
            <a:r>
              <a:rPr lang="es-PY" b="1" dirty="0">
                <a:effectLst/>
                <a:latin typeface="Hanken Grotesk" panose="020B0604020202020204" charset="0"/>
                <a:ea typeface="Yu Mincho" panose="02020400000000000000" pitchFamily="18" charset="-128"/>
                <a:cs typeface="Times New Roman" panose="02020603050405020304" pitchFamily="18" charset="0"/>
              </a:rPr>
              <a:t>).</a:t>
            </a:r>
            <a:r>
              <a:rPr lang="es-PY" dirty="0">
                <a:effectLst/>
                <a:latin typeface="Hanken Grotesk" panose="020B0604020202020204" charset="0"/>
                <a:ea typeface="Yu Mincho" panose="02020400000000000000" pitchFamily="18" charset="-128"/>
                <a:cs typeface="Times New Roman" panose="02020603050405020304" pitchFamily="18" charset="0"/>
              </a:rPr>
              <a:t>  </a:t>
            </a:r>
          </a:p>
          <a:p>
            <a:pPr lvl="0" algn="just">
              <a:lnSpc>
                <a:spcPct val="150000"/>
              </a:lnSpc>
            </a:pPr>
            <a:endParaRPr lang="es-PY" dirty="0">
              <a:effectLst/>
              <a:latin typeface="Hanken Grotesk" panose="020B0604020202020204" charset="0"/>
              <a:ea typeface="Yu Mincho" panose="02020400000000000000" pitchFamily="18" charset="-128"/>
              <a:cs typeface="Times New Roman" panose="02020603050405020304" pitchFamily="18" charset="0"/>
            </a:endParaRPr>
          </a:p>
          <a:p>
            <a:pPr marL="342900" lvl="0" indent="-342900" algn="just">
              <a:lnSpc>
                <a:spcPct val="150000"/>
              </a:lnSpc>
              <a:buFont typeface="Symbol" panose="05050102010706020507" pitchFamily="18" charset="2"/>
              <a:buChar char=""/>
            </a:pPr>
            <a:r>
              <a:rPr lang="es-PY" b="1" dirty="0">
                <a:effectLst/>
                <a:latin typeface="Hanken Grotesk" panose="020B0604020202020204" charset="0"/>
                <a:ea typeface="Yu Mincho" panose="02020400000000000000" pitchFamily="18" charset="-128"/>
                <a:cs typeface="Times New Roman" panose="02020603050405020304" pitchFamily="18" charset="0"/>
              </a:rPr>
              <a:t>Central Hidroeléctrica de Itaipú (CH-Itaipú).</a:t>
            </a:r>
          </a:p>
          <a:p>
            <a:pPr lvl="0" algn="just">
              <a:lnSpc>
                <a:spcPct val="150000"/>
              </a:lnSpc>
            </a:pPr>
            <a:endParaRPr lang="es-PY" b="1" dirty="0">
              <a:effectLst/>
              <a:latin typeface="Hanken Grotesk" panose="020B0604020202020204" charset="0"/>
              <a:ea typeface="Yu Mincho" panose="02020400000000000000" pitchFamily="18" charset="-128"/>
              <a:cs typeface="Times New Roman" panose="02020603050405020304" pitchFamily="18" charset="0"/>
            </a:endParaRPr>
          </a:p>
          <a:p>
            <a:pPr marL="342900" lvl="0" indent="-342900" algn="just">
              <a:lnSpc>
                <a:spcPct val="150000"/>
              </a:lnSpc>
              <a:buFont typeface="Symbol" panose="05050102010706020507" pitchFamily="18" charset="2"/>
              <a:buChar char=""/>
            </a:pPr>
            <a:r>
              <a:rPr lang="es-PY" b="1" dirty="0">
                <a:effectLst/>
                <a:latin typeface="Hanken Grotesk" panose="020B0604020202020204" charset="0"/>
                <a:ea typeface="Yu Mincho" panose="02020400000000000000" pitchFamily="18" charset="-128"/>
              </a:rPr>
              <a:t>Central Hidroeléctrica de </a:t>
            </a:r>
            <a:r>
              <a:rPr lang="es-PY" b="1" dirty="0" err="1">
                <a:effectLst/>
                <a:latin typeface="Hanken Grotesk" panose="020B0604020202020204" charset="0"/>
                <a:ea typeface="Yu Mincho" panose="02020400000000000000" pitchFamily="18" charset="-128"/>
              </a:rPr>
              <a:t>Yacyretá</a:t>
            </a:r>
            <a:r>
              <a:rPr lang="es-PY" b="1" dirty="0">
                <a:effectLst/>
                <a:latin typeface="Hanken Grotesk" panose="020B0604020202020204" charset="0"/>
                <a:ea typeface="Yu Mincho" panose="02020400000000000000" pitchFamily="18" charset="-128"/>
              </a:rPr>
              <a:t> (CH-EBY).</a:t>
            </a:r>
            <a:endParaRPr lang="es-ES" sz="1100" dirty="0">
              <a:latin typeface="Hanken Grotesk" panose="020B0604020202020204" charset="0"/>
            </a:endParaRPr>
          </a:p>
        </p:txBody>
      </p:sp>
      <p:pic>
        <p:nvPicPr>
          <p:cNvPr id="5" name="Picture 4">
            <a:extLst>
              <a:ext uri="{FF2B5EF4-FFF2-40B4-BE49-F238E27FC236}">
                <a16:creationId xmlns:a16="http://schemas.microsoft.com/office/drawing/2014/main" id="{FA2B715F-2DEB-A991-48D2-2FA8E29B33D1}"/>
              </a:ext>
            </a:extLst>
          </p:cNvPr>
          <p:cNvPicPr>
            <a:picLocks noChangeAspect="1"/>
          </p:cNvPicPr>
          <p:nvPr/>
        </p:nvPicPr>
        <p:blipFill>
          <a:blip r:embed="rId3"/>
          <a:stretch>
            <a:fillRect/>
          </a:stretch>
        </p:blipFill>
        <p:spPr>
          <a:xfrm>
            <a:off x="3293267" y="1186100"/>
            <a:ext cx="4921885" cy="3228975"/>
          </a:xfrm>
          <a:prstGeom prst="rect">
            <a:avLst/>
          </a:prstGeom>
        </p:spPr>
      </p:pic>
    </p:spTree>
    <p:extLst>
      <p:ext uri="{BB962C8B-B14F-4D97-AF65-F5344CB8AC3E}">
        <p14:creationId xmlns:p14="http://schemas.microsoft.com/office/powerpoint/2010/main" val="1076770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Modelos estadísticos vs. Modelos de IA</a:t>
            </a:r>
            <a:endParaRPr dirty="0"/>
          </a:p>
        </p:txBody>
      </p:sp>
      <p:pic>
        <p:nvPicPr>
          <p:cNvPr id="5122" name="Picture 2" descr="Introduction to the Autoregressive Integrated Moving Average (ARIMA) model">
            <a:extLst>
              <a:ext uri="{FF2B5EF4-FFF2-40B4-BE49-F238E27FC236}">
                <a16:creationId xmlns:a16="http://schemas.microsoft.com/office/drawing/2014/main" id="{62BBAE61-229F-5452-9108-6252875A1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226" y="1087305"/>
            <a:ext cx="512445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ntroduction to Recurrent Neural Network | by Pranoy Radhakrishnan |  Towards Data Science">
            <a:extLst>
              <a:ext uri="{FF2B5EF4-FFF2-40B4-BE49-F238E27FC236}">
                <a16:creationId xmlns:a16="http://schemas.microsoft.com/office/drawing/2014/main" id="{3F9F49F1-CDDD-FD98-3173-51BCE5811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276" y="3408339"/>
            <a:ext cx="4929524" cy="129571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98;p41">
            <a:extLst>
              <a:ext uri="{FF2B5EF4-FFF2-40B4-BE49-F238E27FC236}">
                <a16:creationId xmlns:a16="http://schemas.microsoft.com/office/drawing/2014/main" id="{173248DB-0E6B-D5B2-3C4B-9EF208E68E6F}"/>
              </a:ext>
            </a:extLst>
          </p:cNvPr>
          <p:cNvSpPr txBox="1">
            <a:spLocks/>
          </p:cNvSpPr>
          <p:nvPr/>
        </p:nvSpPr>
        <p:spPr>
          <a:xfrm>
            <a:off x="5738017" y="1878850"/>
            <a:ext cx="2821783"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lnSpc>
                <a:spcPct val="150000"/>
              </a:lnSpc>
              <a:buFont typeface="Symbol" panose="05050102010706020507" pitchFamily="18" charset="2"/>
              <a:buChar char=""/>
            </a:pPr>
            <a:r>
              <a:rPr lang="es-PY" sz="1600" b="1" dirty="0">
                <a:effectLst/>
                <a:latin typeface="Hanken Grotesk" panose="020B0604020202020204" charset="0"/>
                <a:ea typeface="Yu Mincho" panose="02020400000000000000" pitchFamily="18" charset="-128"/>
                <a:cs typeface="Times New Roman" panose="02020603050405020304" pitchFamily="18" charset="0"/>
              </a:rPr>
              <a:t>ARIMA</a:t>
            </a:r>
            <a:endParaRPr lang="es-ES" sz="1100" dirty="0">
              <a:latin typeface="Hanken Grotesk" panose="020B0604020202020204" charset="0"/>
            </a:endParaRPr>
          </a:p>
        </p:txBody>
      </p:sp>
      <p:sp>
        <p:nvSpPr>
          <p:cNvPr id="3" name="Google Shape;398;p41">
            <a:extLst>
              <a:ext uri="{FF2B5EF4-FFF2-40B4-BE49-F238E27FC236}">
                <a16:creationId xmlns:a16="http://schemas.microsoft.com/office/drawing/2014/main" id="{D4DDADF7-A32A-2250-7211-AFB85A93B391}"/>
              </a:ext>
            </a:extLst>
          </p:cNvPr>
          <p:cNvSpPr txBox="1">
            <a:spLocks/>
          </p:cNvSpPr>
          <p:nvPr/>
        </p:nvSpPr>
        <p:spPr>
          <a:xfrm>
            <a:off x="1797109" y="3769985"/>
            <a:ext cx="2821783"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lnSpc>
                <a:spcPct val="150000"/>
              </a:lnSpc>
              <a:buFont typeface="Symbol" panose="05050102010706020507" pitchFamily="18" charset="2"/>
              <a:buChar char=""/>
            </a:pPr>
            <a:r>
              <a:rPr lang="es-PY" sz="1600" b="1" dirty="0">
                <a:effectLst/>
                <a:latin typeface="Hanken Grotesk" panose="020B0604020202020204" charset="0"/>
                <a:ea typeface="Yu Mincho" panose="02020400000000000000" pitchFamily="18" charset="-128"/>
                <a:cs typeface="Times New Roman" panose="02020603050405020304" pitchFamily="18" charset="0"/>
              </a:rPr>
              <a:t>RNN</a:t>
            </a:r>
            <a:endParaRPr lang="es-ES" sz="1100" dirty="0">
              <a:latin typeface="Hanken Grotesk"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2" name="Google Shape;422;p44"/>
          <p:cNvSpPr txBox="1">
            <a:spLocks noGrp="1"/>
          </p:cNvSpPr>
          <p:nvPr>
            <p:ph type="title"/>
          </p:nvPr>
        </p:nvSpPr>
        <p:spPr>
          <a:xfrm>
            <a:off x="722376" y="373106"/>
            <a:ext cx="701406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Modelos estadísticos vs. Modelos de IA</a:t>
            </a:r>
            <a:endParaRPr dirty="0"/>
          </a:p>
        </p:txBody>
      </p:sp>
      <p:pic>
        <p:nvPicPr>
          <p:cNvPr id="6" name="Picture 5">
            <a:extLst>
              <a:ext uri="{FF2B5EF4-FFF2-40B4-BE49-F238E27FC236}">
                <a16:creationId xmlns:a16="http://schemas.microsoft.com/office/drawing/2014/main" id="{20A67657-6C57-DE96-45E7-88004DE5284B}"/>
              </a:ext>
            </a:extLst>
          </p:cNvPr>
          <p:cNvPicPr>
            <a:picLocks noChangeAspect="1"/>
          </p:cNvPicPr>
          <p:nvPr/>
        </p:nvPicPr>
        <p:blipFill rotWithShape="1">
          <a:blip r:embed="rId3"/>
          <a:srcRect r="4773"/>
          <a:stretch/>
        </p:blipFill>
        <p:spPr>
          <a:xfrm>
            <a:off x="2296413" y="940669"/>
            <a:ext cx="4201991" cy="3914307"/>
          </a:xfrm>
          <a:prstGeom prst="rect">
            <a:avLst/>
          </a:prstGeom>
        </p:spPr>
      </p:pic>
    </p:spTree>
    <p:extLst>
      <p:ext uri="{BB962C8B-B14F-4D97-AF65-F5344CB8AC3E}">
        <p14:creationId xmlns:p14="http://schemas.microsoft.com/office/powerpoint/2010/main" val="2802980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45"/>
          <p:cNvSpPr/>
          <p:nvPr/>
        </p:nvSpPr>
        <p:spPr>
          <a:xfrm>
            <a:off x="1374675" y="120922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Predicción de series temporales</a:t>
            </a:r>
            <a:endParaRPr dirty="0"/>
          </a:p>
        </p:txBody>
      </p:sp>
      <p:sp>
        <p:nvSpPr>
          <p:cNvPr id="18" name="TextBox 17">
            <a:extLst>
              <a:ext uri="{FF2B5EF4-FFF2-40B4-BE49-F238E27FC236}">
                <a16:creationId xmlns:a16="http://schemas.microsoft.com/office/drawing/2014/main" id="{2C838DBF-E224-B222-A8D6-17F17F7EAA88}"/>
              </a:ext>
            </a:extLst>
          </p:cNvPr>
          <p:cNvSpPr txBox="1"/>
          <p:nvPr/>
        </p:nvSpPr>
        <p:spPr>
          <a:xfrm>
            <a:off x="3046868" y="3799979"/>
            <a:ext cx="3050263" cy="338554"/>
          </a:xfrm>
          <a:prstGeom prst="rect">
            <a:avLst/>
          </a:prstGeom>
          <a:noFill/>
        </p:spPr>
        <p:txBody>
          <a:bodyPr wrap="square">
            <a:spAutoFit/>
          </a:bodyPr>
          <a:lstStyle/>
          <a:p>
            <a:r>
              <a:rPr lang="es-PY" sz="1600" b="1" dirty="0">
                <a:latin typeface="Hanken Grotesk" panose="020B0604020202020204" charset="0"/>
                <a:ea typeface="Yu Mincho" panose="02020400000000000000" pitchFamily="18" charset="-128"/>
              </a:rPr>
              <a:t>C</a:t>
            </a:r>
            <a:r>
              <a:rPr lang="es-PY" sz="1600" b="1" dirty="0">
                <a:effectLst/>
                <a:latin typeface="Hanken Grotesk" panose="020B0604020202020204" charset="0"/>
                <a:ea typeface="Yu Mincho" panose="02020400000000000000" pitchFamily="18" charset="-128"/>
              </a:rPr>
              <a:t>apas intermedias no lineales</a:t>
            </a:r>
            <a:endParaRPr lang="en-US" sz="1600" b="1" dirty="0">
              <a:latin typeface="Hanken Grotesk" panose="020B0604020202020204" charset="0"/>
            </a:endParaRPr>
          </a:p>
        </p:txBody>
      </p:sp>
      <p:pic>
        <p:nvPicPr>
          <p:cNvPr id="3" name="Picture 2">
            <a:extLst>
              <a:ext uri="{FF2B5EF4-FFF2-40B4-BE49-F238E27FC236}">
                <a16:creationId xmlns:a16="http://schemas.microsoft.com/office/drawing/2014/main" id="{D4A3661D-E236-E9F8-88B1-C67A13B2AF80}"/>
              </a:ext>
            </a:extLst>
          </p:cNvPr>
          <p:cNvPicPr>
            <a:picLocks noChangeAspect="1"/>
          </p:cNvPicPr>
          <p:nvPr/>
        </p:nvPicPr>
        <p:blipFill>
          <a:blip r:embed="rId3"/>
          <a:stretch>
            <a:fillRect/>
          </a:stretch>
        </p:blipFill>
        <p:spPr>
          <a:xfrm>
            <a:off x="3104394" y="1917025"/>
            <a:ext cx="2578233" cy="1447874"/>
          </a:xfrm>
          <a:prstGeom prst="rect">
            <a:avLst/>
          </a:prstGeom>
        </p:spPr>
      </p:pic>
      <p:pic>
        <p:nvPicPr>
          <p:cNvPr id="7" name="Picture 6">
            <a:extLst>
              <a:ext uri="{FF2B5EF4-FFF2-40B4-BE49-F238E27FC236}">
                <a16:creationId xmlns:a16="http://schemas.microsoft.com/office/drawing/2014/main" id="{95280824-951F-153D-85EA-9D374C06C4A8}"/>
              </a:ext>
            </a:extLst>
          </p:cNvPr>
          <p:cNvPicPr>
            <a:picLocks noChangeAspect="1"/>
          </p:cNvPicPr>
          <p:nvPr/>
        </p:nvPicPr>
        <p:blipFill>
          <a:blip r:embed="rId4"/>
          <a:stretch>
            <a:fillRect/>
          </a:stretch>
        </p:blipFill>
        <p:spPr>
          <a:xfrm>
            <a:off x="269724" y="1936076"/>
            <a:ext cx="2654436" cy="1409772"/>
          </a:xfrm>
          <a:prstGeom prst="rect">
            <a:avLst/>
          </a:prstGeom>
        </p:spPr>
      </p:pic>
      <p:pic>
        <p:nvPicPr>
          <p:cNvPr id="9" name="Picture 8">
            <a:extLst>
              <a:ext uri="{FF2B5EF4-FFF2-40B4-BE49-F238E27FC236}">
                <a16:creationId xmlns:a16="http://schemas.microsoft.com/office/drawing/2014/main" id="{E7795B06-ED44-7696-CFA4-94B578049637}"/>
              </a:ext>
            </a:extLst>
          </p:cNvPr>
          <p:cNvPicPr>
            <a:picLocks noChangeAspect="1"/>
          </p:cNvPicPr>
          <p:nvPr/>
        </p:nvPicPr>
        <p:blipFill>
          <a:blip r:embed="rId5"/>
          <a:stretch>
            <a:fillRect/>
          </a:stretch>
        </p:blipFill>
        <p:spPr>
          <a:xfrm>
            <a:off x="5764115" y="1917025"/>
            <a:ext cx="3130711" cy="14986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ircle(in)">
                                      <p:cBhvr>
                                        <p:cTn id="2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Modelos basados en atención</a:t>
            </a:r>
            <a:endParaRPr dirty="0"/>
          </a:p>
        </p:txBody>
      </p:sp>
      <p:sp>
        <p:nvSpPr>
          <p:cNvPr id="506" name="Google Shape;506;p46"/>
          <p:cNvSpPr txBox="1">
            <a:spLocks noGrp="1"/>
          </p:cNvSpPr>
          <p:nvPr>
            <p:ph type="subTitle" idx="1"/>
          </p:nvPr>
        </p:nvSpPr>
        <p:spPr>
          <a:xfrm>
            <a:off x="977801" y="2514225"/>
            <a:ext cx="2242500" cy="9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 Entrada se proyecta en varias cabezas de atención</a:t>
            </a:r>
            <a:endParaRPr dirty="0"/>
          </a:p>
        </p:txBody>
      </p:sp>
      <p:sp>
        <p:nvSpPr>
          <p:cNvPr id="507" name="Google Shape;507;p46"/>
          <p:cNvSpPr txBox="1">
            <a:spLocks noGrp="1"/>
          </p:cNvSpPr>
          <p:nvPr>
            <p:ph type="subTitle" idx="2"/>
          </p:nvPr>
        </p:nvSpPr>
        <p:spPr>
          <a:xfrm>
            <a:off x="3450748" y="2514225"/>
            <a:ext cx="2242500" cy="9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Cada cabeza calcula una atención sobre la entrada</a:t>
            </a:r>
            <a:endParaRPr dirty="0"/>
          </a:p>
        </p:txBody>
      </p:sp>
      <p:sp>
        <p:nvSpPr>
          <p:cNvPr id="508" name="Google Shape;508;p46"/>
          <p:cNvSpPr txBox="1">
            <a:spLocks noGrp="1"/>
          </p:cNvSpPr>
          <p:nvPr>
            <p:ph type="subTitle" idx="3"/>
          </p:nvPr>
        </p:nvSpPr>
        <p:spPr>
          <a:xfrm>
            <a:off x="5923698" y="2514225"/>
            <a:ext cx="2242500" cy="9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Las Salidas de las cabezas de atención se concatenan</a:t>
            </a:r>
            <a:endParaRPr dirty="0"/>
          </a:p>
        </p:txBody>
      </p:sp>
      <p:sp>
        <p:nvSpPr>
          <p:cNvPr id="509" name="Google Shape;509;p46"/>
          <p:cNvSpPr txBox="1">
            <a:spLocks noGrp="1"/>
          </p:cNvSpPr>
          <p:nvPr>
            <p:ph type="subTitle" idx="4"/>
          </p:nvPr>
        </p:nvSpPr>
        <p:spPr>
          <a:xfrm>
            <a:off x="977801" y="2285625"/>
            <a:ext cx="22425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Etapa 1</a:t>
            </a:r>
            <a:endParaRPr dirty="0"/>
          </a:p>
        </p:txBody>
      </p:sp>
      <p:sp>
        <p:nvSpPr>
          <p:cNvPr id="510" name="Google Shape;510;p46"/>
          <p:cNvSpPr txBox="1">
            <a:spLocks noGrp="1"/>
          </p:cNvSpPr>
          <p:nvPr>
            <p:ph type="subTitle" idx="5"/>
          </p:nvPr>
        </p:nvSpPr>
        <p:spPr>
          <a:xfrm>
            <a:off x="3450748" y="2285625"/>
            <a:ext cx="22425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Etapa 2</a:t>
            </a:r>
          </a:p>
        </p:txBody>
      </p:sp>
      <p:sp>
        <p:nvSpPr>
          <p:cNvPr id="511" name="Google Shape;511;p46"/>
          <p:cNvSpPr txBox="1">
            <a:spLocks noGrp="1"/>
          </p:cNvSpPr>
          <p:nvPr>
            <p:ph type="subTitle" idx="6"/>
          </p:nvPr>
        </p:nvSpPr>
        <p:spPr>
          <a:xfrm>
            <a:off x="5923697" y="2285625"/>
            <a:ext cx="22425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Etapa 3</a:t>
            </a:r>
          </a:p>
        </p:txBody>
      </p:sp>
      <p:cxnSp>
        <p:nvCxnSpPr>
          <p:cNvPr id="536" name="Google Shape;536;p46"/>
          <p:cNvCxnSpPr/>
          <p:nvPr/>
        </p:nvCxnSpPr>
        <p:spPr>
          <a:xfrm>
            <a:off x="7044950" y="3509025"/>
            <a:ext cx="0" cy="1694400"/>
          </a:xfrm>
          <a:prstGeom prst="straightConnector1">
            <a:avLst/>
          </a:prstGeom>
          <a:noFill/>
          <a:ln w="19050" cap="flat" cmpd="sng">
            <a:solidFill>
              <a:schemeClr val="dk1"/>
            </a:solidFill>
            <a:prstDash val="solid"/>
            <a:round/>
            <a:headEnd type="none" w="med" len="med"/>
            <a:tailEnd type="none" w="med" len="med"/>
          </a:ln>
        </p:spPr>
      </p:cxnSp>
      <p:cxnSp>
        <p:nvCxnSpPr>
          <p:cNvPr id="537" name="Google Shape;537;p46"/>
          <p:cNvCxnSpPr>
            <a:cxnSpLocks/>
            <a:stCxn id="507" idx="2"/>
          </p:cNvCxnSpPr>
          <p:nvPr/>
        </p:nvCxnSpPr>
        <p:spPr>
          <a:xfrm>
            <a:off x="4571998" y="3509025"/>
            <a:ext cx="0" cy="1694400"/>
          </a:xfrm>
          <a:prstGeom prst="straightConnector1">
            <a:avLst/>
          </a:prstGeom>
          <a:noFill/>
          <a:ln w="19050" cap="flat" cmpd="sng">
            <a:solidFill>
              <a:schemeClr val="dk1"/>
            </a:solidFill>
            <a:prstDash val="solid"/>
            <a:round/>
            <a:headEnd type="none" w="med" len="med"/>
            <a:tailEnd type="none" w="med" len="med"/>
          </a:ln>
        </p:spPr>
      </p:cxnSp>
      <p:cxnSp>
        <p:nvCxnSpPr>
          <p:cNvPr id="538" name="Google Shape;538;p46"/>
          <p:cNvCxnSpPr>
            <a:stCxn id="506" idx="2"/>
          </p:cNvCxnSpPr>
          <p:nvPr/>
        </p:nvCxnSpPr>
        <p:spPr>
          <a:xfrm>
            <a:off x="2099051" y="3509025"/>
            <a:ext cx="0" cy="1694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8"/>
                                        </p:tgtEl>
                                        <p:attrNameLst>
                                          <p:attrName>style.visibility</p:attrName>
                                        </p:attrNameLst>
                                      </p:cBhvr>
                                      <p:to>
                                        <p:strVal val="visible"/>
                                      </p:to>
                                    </p:set>
                                    <p:anim calcmode="lin" valueType="num">
                                      <p:cBhvr additive="base">
                                        <p:cTn id="7" dur="500" fill="hold"/>
                                        <p:tgtEl>
                                          <p:spTgt spid="538"/>
                                        </p:tgtEl>
                                        <p:attrNameLst>
                                          <p:attrName>ppt_x</p:attrName>
                                        </p:attrNameLst>
                                      </p:cBhvr>
                                      <p:tavLst>
                                        <p:tav tm="0">
                                          <p:val>
                                            <p:strVal val="#ppt_x"/>
                                          </p:val>
                                        </p:tav>
                                        <p:tav tm="100000">
                                          <p:val>
                                            <p:strVal val="#ppt_x"/>
                                          </p:val>
                                        </p:tav>
                                      </p:tavLst>
                                    </p:anim>
                                    <p:anim calcmode="lin" valueType="num">
                                      <p:cBhvr additive="base">
                                        <p:cTn id="8" dur="500" fill="hold"/>
                                        <p:tgtEl>
                                          <p:spTgt spid="5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6">
                                            <p:txEl>
                                              <p:pRg st="0" end="0"/>
                                            </p:txEl>
                                          </p:spTgt>
                                        </p:tgtEl>
                                        <p:attrNameLst>
                                          <p:attrName>style.visibility</p:attrName>
                                        </p:attrNameLst>
                                      </p:cBhvr>
                                      <p:to>
                                        <p:strVal val="visible"/>
                                      </p:to>
                                    </p:set>
                                    <p:anim calcmode="lin" valueType="num">
                                      <p:cBhvr additive="base">
                                        <p:cTn id="11" dur="500" fill="hold"/>
                                        <p:tgtEl>
                                          <p:spTgt spid="50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0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9">
                                            <p:txEl>
                                              <p:pRg st="0" end="0"/>
                                            </p:txEl>
                                          </p:spTgt>
                                        </p:tgtEl>
                                        <p:attrNameLst>
                                          <p:attrName>style.visibility</p:attrName>
                                        </p:attrNameLst>
                                      </p:cBhvr>
                                      <p:to>
                                        <p:strVal val="visible"/>
                                      </p:to>
                                    </p:set>
                                    <p:anim calcmode="lin" valueType="num">
                                      <p:cBhvr additive="base">
                                        <p:cTn id="15" dur="500" fill="hold"/>
                                        <p:tgtEl>
                                          <p:spTgt spid="50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07">
                                            <p:txEl>
                                              <p:pRg st="0" end="0"/>
                                            </p:txEl>
                                          </p:spTgt>
                                        </p:tgtEl>
                                        <p:attrNameLst>
                                          <p:attrName>style.visibility</p:attrName>
                                        </p:attrNameLst>
                                      </p:cBhvr>
                                      <p:to>
                                        <p:strVal val="visible"/>
                                      </p:to>
                                    </p:set>
                                    <p:anim calcmode="lin" valueType="num">
                                      <p:cBhvr additive="base">
                                        <p:cTn id="21" dur="500" fill="hold"/>
                                        <p:tgtEl>
                                          <p:spTgt spid="50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07">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10">
                                            <p:txEl>
                                              <p:pRg st="0" end="0"/>
                                            </p:txEl>
                                          </p:spTgt>
                                        </p:tgtEl>
                                        <p:attrNameLst>
                                          <p:attrName>style.visibility</p:attrName>
                                        </p:attrNameLst>
                                      </p:cBhvr>
                                      <p:to>
                                        <p:strVal val="visible"/>
                                      </p:to>
                                    </p:set>
                                    <p:anim calcmode="lin" valueType="num">
                                      <p:cBhvr additive="base">
                                        <p:cTn id="25" dur="500" fill="hold"/>
                                        <p:tgtEl>
                                          <p:spTgt spid="51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0">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37"/>
                                        </p:tgtEl>
                                        <p:attrNameLst>
                                          <p:attrName>style.visibility</p:attrName>
                                        </p:attrNameLst>
                                      </p:cBhvr>
                                      <p:to>
                                        <p:strVal val="visible"/>
                                      </p:to>
                                    </p:set>
                                    <p:anim calcmode="lin" valueType="num">
                                      <p:cBhvr additive="base">
                                        <p:cTn id="29" dur="500" fill="hold"/>
                                        <p:tgtEl>
                                          <p:spTgt spid="537"/>
                                        </p:tgtEl>
                                        <p:attrNameLst>
                                          <p:attrName>ppt_x</p:attrName>
                                        </p:attrNameLst>
                                      </p:cBhvr>
                                      <p:tavLst>
                                        <p:tav tm="0">
                                          <p:val>
                                            <p:strVal val="#ppt_x"/>
                                          </p:val>
                                        </p:tav>
                                        <p:tav tm="100000">
                                          <p:val>
                                            <p:strVal val="#ppt_x"/>
                                          </p:val>
                                        </p:tav>
                                      </p:tavLst>
                                    </p:anim>
                                    <p:anim calcmode="lin" valueType="num">
                                      <p:cBhvr additive="base">
                                        <p:cTn id="30" dur="500" fill="hold"/>
                                        <p:tgtEl>
                                          <p:spTgt spid="53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11">
                                            <p:txEl>
                                              <p:pRg st="0" end="0"/>
                                            </p:txEl>
                                          </p:spTgt>
                                        </p:tgtEl>
                                        <p:attrNameLst>
                                          <p:attrName>style.visibility</p:attrName>
                                        </p:attrNameLst>
                                      </p:cBhvr>
                                      <p:to>
                                        <p:strVal val="visible"/>
                                      </p:to>
                                    </p:set>
                                    <p:anim calcmode="lin" valueType="num">
                                      <p:cBhvr additive="base">
                                        <p:cTn id="35" dur="500" fill="hold"/>
                                        <p:tgtEl>
                                          <p:spTgt spid="51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1">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8">
                                            <p:txEl>
                                              <p:pRg st="0" end="0"/>
                                            </p:txEl>
                                          </p:spTgt>
                                        </p:tgtEl>
                                        <p:attrNameLst>
                                          <p:attrName>style.visibility</p:attrName>
                                        </p:attrNameLst>
                                      </p:cBhvr>
                                      <p:to>
                                        <p:strVal val="visible"/>
                                      </p:to>
                                    </p:set>
                                    <p:anim calcmode="lin" valueType="num">
                                      <p:cBhvr additive="base">
                                        <p:cTn id="39" dur="500" fill="hold"/>
                                        <p:tgtEl>
                                          <p:spTgt spid="508">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08">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36"/>
                                        </p:tgtEl>
                                        <p:attrNameLst>
                                          <p:attrName>style.visibility</p:attrName>
                                        </p:attrNameLst>
                                      </p:cBhvr>
                                      <p:to>
                                        <p:strVal val="visible"/>
                                      </p:to>
                                    </p:set>
                                    <p:anim calcmode="lin" valueType="num">
                                      <p:cBhvr additive="base">
                                        <p:cTn id="43" dur="500" fill="hold"/>
                                        <p:tgtEl>
                                          <p:spTgt spid="536"/>
                                        </p:tgtEl>
                                        <p:attrNameLst>
                                          <p:attrName>ppt_x</p:attrName>
                                        </p:attrNameLst>
                                      </p:cBhvr>
                                      <p:tavLst>
                                        <p:tav tm="0">
                                          <p:val>
                                            <p:strVal val="#ppt_x"/>
                                          </p:val>
                                        </p:tav>
                                        <p:tav tm="100000">
                                          <p:val>
                                            <p:strVal val="#ppt_x"/>
                                          </p:val>
                                        </p:tav>
                                      </p:tavLst>
                                    </p:anim>
                                    <p:anim calcmode="lin" valueType="num">
                                      <p:cBhvr additive="base">
                                        <p:cTn id="44" dur="500" fill="hold"/>
                                        <p:tgtEl>
                                          <p:spTgt spid="5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 grpId="0" build="p"/>
      <p:bldP spid="507" grpId="0" build="p"/>
      <p:bldP spid="508" grpId="0" build="p"/>
      <p:bldP spid="509" grpId="0" build="p"/>
      <p:bldP spid="510" grpId="0" build="p"/>
      <p:bldP spid="51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 Transformer</a:t>
            </a:r>
            <a:endParaRPr dirty="0"/>
          </a:p>
        </p:txBody>
      </p:sp>
      <p:sp>
        <p:nvSpPr>
          <p:cNvPr id="3" name="Google Shape;507;p46">
            <a:extLst>
              <a:ext uri="{FF2B5EF4-FFF2-40B4-BE49-F238E27FC236}">
                <a16:creationId xmlns:a16="http://schemas.microsoft.com/office/drawing/2014/main" id="{914F1957-E726-506F-FBB8-7154C8E27092}"/>
              </a:ext>
            </a:extLst>
          </p:cNvPr>
          <p:cNvSpPr txBox="1">
            <a:spLocks/>
          </p:cNvSpPr>
          <p:nvPr/>
        </p:nvSpPr>
        <p:spPr>
          <a:xfrm>
            <a:off x="5029200" y="1314613"/>
            <a:ext cx="3328826" cy="308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342900" lvl="0" indent="-342900" algn="l" fontAlgn="base">
              <a:lnSpc>
                <a:spcPct val="150000"/>
              </a:lnSpc>
              <a:buSzPts val="1000"/>
              <a:buFont typeface="Symbol" panose="05050102010706020507" pitchFamily="18" charset="2"/>
              <a:buChar char=""/>
              <a:tabLst>
                <a:tab pos="457200" algn="l"/>
              </a:tabLst>
            </a:pPr>
            <a:r>
              <a:rPr lang="es-PY" b="1" dirty="0" err="1">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Encoder</a:t>
            </a:r>
            <a:r>
              <a:rPr lang="es-PY" b="1" dirty="0">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 </a:t>
            </a:r>
            <a:r>
              <a:rPr lang="es-PY" dirty="0">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El </a:t>
            </a:r>
            <a:r>
              <a:rPr lang="es-PY" dirty="0" err="1">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encoder</a:t>
            </a:r>
            <a:r>
              <a:rPr lang="es-PY" dirty="0">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 es responsable de codificar la entrada en una representación que pueda ser utilizada por el </a:t>
            </a:r>
            <a:r>
              <a:rPr lang="es-PY" dirty="0" err="1">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decoder</a:t>
            </a:r>
            <a:r>
              <a:rPr lang="es-PY" dirty="0">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a:t>
            </a:r>
            <a:br>
              <a:rPr lang="es-PY" dirty="0">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br>
            <a:endParaRPr lang="en-US" dirty="0">
              <a:solidFill>
                <a:srgbClr val="000000"/>
              </a:solidFill>
              <a:effectLst/>
              <a:latin typeface="Hanken Grotesk" panose="020B0604020202020204" charset="0"/>
              <a:ea typeface="Yu Mincho" panose="02020400000000000000" pitchFamily="18" charset="-128"/>
              <a:cs typeface="Times New Roman" panose="02020603050405020304" pitchFamily="18" charset="0"/>
            </a:endParaRPr>
          </a:p>
          <a:p>
            <a:pPr marL="342900" lvl="0" indent="-342900" algn="l" fontAlgn="base">
              <a:lnSpc>
                <a:spcPct val="150000"/>
              </a:lnSpc>
              <a:buSzPts val="1000"/>
              <a:buFont typeface="Symbol" panose="05050102010706020507" pitchFamily="18" charset="2"/>
              <a:buChar char=""/>
              <a:tabLst>
                <a:tab pos="457200" algn="l"/>
              </a:tabLst>
            </a:pPr>
            <a:r>
              <a:rPr lang="es-PY" b="1" dirty="0" err="1">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Decoder</a:t>
            </a:r>
            <a:r>
              <a:rPr lang="es-PY" b="1" dirty="0">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 </a:t>
            </a:r>
            <a:r>
              <a:rPr lang="es-PY" dirty="0">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El </a:t>
            </a:r>
            <a:r>
              <a:rPr lang="es-PY" dirty="0" err="1">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decoder</a:t>
            </a:r>
            <a:r>
              <a:rPr lang="es-PY" dirty="0">
                <a:solidFill>
                  <a:srgbClr val="000000"/>
                </a:solidFill>
                <a:effectLst/>
                <a:latin typeface="Hanken Grotesk" panose="020B0604020202020204" charset="0"/>
                <a:ea typeface="Times New Roman" panose="02020603050405020304" pitchFamily="18" charset="0"/>
                <a:cs typeface="Times New Roman" panose="02020603050405020304" pitchFamily="18" charset="0"/>
              </a:rPr>
              <a:t> es responsable de generar la salida a partir de la representación codificada.</a:t>
            </a:r>
            <a:endParaRPr lang="en-US" dirty="0">
              <a:solidFill>
                <a:srgbClr val="000000"/>
              </a:solidFill>
              <a:effectLst/>
              <a:latin typeface="Hanken Grotesk" panose="020B0604020202020204" charset="0"/>
              <a:ea typeface="Yu Mincho" panose="02020400000000000000" pitchFamily="18" charset="-128"/>
              <a:cs typeface="Times New Roman" panose="02020603050405020304" pitchFamily="18" charset="0"/>
            </a:endParaRPr>
          </a:p>
        </p:txBody>
      </p:sp>
      <p:pic>
        <p:nvPicPr>
          <p:cNvPr id="5" name="Picture 4">
            <a:extLst>
              <a:ext uri="{FF2B5EF4-FFF2-40B4-BE49-F238E27FC236}">
                <a16:creationId xmlns:a16="http://schemas.microsoft.com/office/drawing/2014/main" id="{EAFAE69A-A269-A989-67EC-427020163076}"/>
              </a:ext>
            </a:extLst>
          </p:cNvPr>
          <p:cNvPicPr>
            <a:picLocks noChangeAspect="1"/>
          </p:cNvPicPr>
          <p:nvPr/>
        </p:nvPicPr>
        <p:blipFill>
          <a:blip r:embed="rId3"/>
          <a:stretch>
            <a:fillRect/>
          </a:stretch>
        </p:blipFill>
        <p:spPr>
          <a:xfrm>
            <a:off x="543653" y="1594151"/>
            <a:ext cx="4624249" cy="230151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 TFT</a:t>
            </a:r>
            <a:endParaRPr dirty="0"/>
          </a:p>
        </p:txBody>
      </p:sp>
      <p:pic>
        <p:nvPicPr>
          <p:cNvPr id="7" name="Picture 6">
            <a:extLst>
              <a:ext uri="{FF2B5EF4-FFF2-40B4-BE49-F238E27FC236}">
                <a16:creationId xmlns:a16="http://schemas.microsoft.com/office/drawing/2014/main" id="{EFB18917-EB32-A8AC-124E-99DE243C7483}"/>
              </a:ext>
            </a:extLst>
          </p:cNvPr>
          <p:cNvPicPr>
            <a:picLocks noChangeAspect="1"/>
          </p:cNvPicPr>
          <p:nvPr/>
        </p:nvPicPr>
        <p:blipFill>
          <a:blip r:embed="rId3"/>
          <a:stretch>
            <a:fillRect/>
          </a:stretch>
        </p:blipFill>
        <p:spPr>
          <a:xfrm>
            <a:off x="1902296" y="945342"/>
            <a:ext cx="5341097" cy="39156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 TFT</a:t>
            </a:r>
            <a:endParaRPr dirty="0"/>
          </a:p>
        </p:txBody>
      </p:sp>
      <p:pic>
        <p:nvPicPr>
          <p:cNvPr id="2050" name="Picture 2" descr="Mathematics | Free Full-Text | Multi-Country and Multi-Horizon GDP  Forecasting Using Temporal Fusion Transformers">
            <a:extLst>
              <a:ext uri="{FF2B5EF4-FFF2-40B4-BE49-F238E27FC236}">
                <a16:creationId xmlns:a16="http://schemas.microsoft.com/office/drawing/2014/main" id="{1309D5B6-D314-1D1E-5A0B-9461607AD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948" y="1125574"/>
            <a:ext cx="4677091" cy="364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01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Contenido de la presentación</a:t>
            </a:r>
            <a:endParaRPr dirty="0"/>
          </a:p>
        </p:txBody>
      </p:sp>
      <p:sp>
        <p:nvSpPr>
          <p:cNvPr id="296" name="Google Shape;296;p34"/>
          <p:cNvSpPr txBox="1">
            <a:spLocks noGrp="1"/>
          </p:cNvSpPr>
          <p:nvPr>
            <p:ph type="body" idx="4294967295"/>
          </p:nvPr>
        </p:nvSpPr>
        <p:spPr>
          <a:xfrm>
            <a:off x="720000" y="920185"/>
            <a:ext cx="7704000" cy="502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ES" sz="1400" i="1" dirty="0"/>
              <a:t>Diseño de un modelo de Deep </a:t>
            </a:r>
            <a:r>
              <a:rPr lang="es-ES" sz="1400" i="1" dirty="0" err="1"/>
              <a:t>Learning</a:t>
            </a:r>
            <a:r>
              <a:rPr lang="es-ES" sz="1400" i="1" dirty="0"/>
              <a:t> basado en la arquitectura Temporal </a:t>
            </a:r>
            <a:r>
              <a:rPr lang="es-ES" sz="1400" i="1" dirty="0" err="1"/>
              <a:t>Fusion</a:t>
            </a:r>
            <a:r>
              <a:rPr lang="es-ES" sz="1400" i="1" dirty="0"/>
              <a:t> </a:t>
            </a:r>
            <a:r>
              <a:rPr lang="es-ES" sz="1400" i="1" dirty="0" err="1"/>
              <a:t>Transformer</a:t>
            </a:r>
            <a:r>
              <a:rPr lang="es-ES" sz="1400" i="1" dirty="0"/>
              <a:t> para la predicción horaria a corto plazo de la demanda eléctrica nacional</a:t>
            </a:r>
            <a:endParaRPr i="1" dirty="0">
              <a:latin typeface="Hanken Grotesk"/>
              <a:ea typeface="Hanken Grotesk"/>
              <a:cs typeface="Hanken Grotesk"/>
              <a:sym typeface="Hanken Grotesk"/>
            </a:endParaRPr>
          </a:p>
        </p:txBody>
      </p:sp>
      <p:sp>
        <p:nvSpPr>
          <p:cNvPr id="297" name="Google Shape;297;p34"/>
          <p:cNvSpPr txBox="1"/>
          <p:nvPr/>
        </p:nvSpPr>
        <p:spPr>
          <a:xfrm>
            <a:off x="726775" y="4155549"/>
            <a:ext cx="2274578" cy="46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latin typeface="Hanken Grotesk"/>
                <a:ea typeface="Hanken Grotesk"/>
                <a:cs typeface="Hanken Grotesk"/>
                <a:sym typeface="Hanken Grotesk"/>
              </a:rPr>
              <a:t>Facultad de Ingeniería</a:t>
            </a:r>
          </a:p>
          <a:p>
            <a:pPr marL="0" lvl="0" indent="0" algn="l" rtl="0">
              <a:lnSpc>
                <a:spcPct val="115000"/>
              </a:lnSpc>
              <a:spcBef>
                <a:spcPts val="0"/>
              </a:spcBef>
              <a:spcAft>
                <a:spcPts val="0"/>
              </a:spcAft>
              <a:buNone/>
            </a:pPr>
            <a:r>
              <a:rPr lang="en" sz="1000" b="1" dirty="0">
                <a:solidFill>
                  <a:schemeClr val="dk1"/>
                </a:solidFill>
                <a:latin typeface="Hanken Grotesk"/>
                <a:ea typeface="Hanken Grotesk"/>
                <a:cs typeface="Hanken Grotesk"/>
                <a:sym typeface="Hanken Grotesk"/>
              </a:rPr>
              <a:t>Universidad Nacional de Asunción</a:t>
            </a:r>
            <a:endParaRPr sz="1000" b="1" dirty="0">
              <a:solidFill>
                <a:schemeClr val="dk1"/>
              </a:solidFill>
              <a:latin typeface="Hanken Grotesk"/>
              <a:ea typeface="Hanken Grotesk"/>
              <a:cs typeface="Hanken Grotesk"/>
              <a:sym typeface="Hanken Grotesk"/>
            </a:endParaRPr>
          </a:p>
        </p:txBody>
      </p:sp>
      <p:sp>
        <p:nvSpPr>
          <p:cNvPr id="298" name="Google Shape;298;p34"/>
          <p:cNvSpPr txBox="1"/>
          <p:nvPr/>
        </p:nvSpPr>
        <p:spPr>
          <a:xfrm>
            <a:off x="6801145" y="4155549"/>
            <a:ext cx="1498740" cy="46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latin typeface="Hanken Grotesk"/>
                <a:ea typeface="Hanken Grotesk"/>
                <a:cs typeface="Hanken Grotesk"/>
                <a:sym typeface="Hanken Grotesk"/>
              </a:rPr>
              <a:t>Ingeniería Mecatrónica</a:t>
            </a:r>
            <a:endParaRPr sz="1000" b="1" u="sng" dirty="0">
              <a:solidFill>
                <a:schemeClr val="dk1"/>
              </a:solidFill>
              <a:latin typeface="Hanken Grotesk"/>
              <a:ea typeface="Hanken Grotesk"/>
              <a:cs typeface="Hanken Grotesk"/>
              <a:sym typeface="Hanken Grotesk"/>
            </a:endParaRPr>
          </a:p>
        </p:txBody>
      </p:sp>
      <p:graphicFrame>
        <p:nvGraphicFramePr>
          <p:cNvPr id="299" name="Google Shape;299;p34"/>
          <p:cNvGraphicFramePr/>
          <p:nvPr>
            <p:extLst>
              <p:ext uri="{D42A27DB-BD31-4B8C-83A1-F6EECF244321}">
                <p14:modId xmlns:p14="http://schemas.microsoft.com/office/powerpoint/2010/main" val="2829705825"/>
              </p:ext>
            </p:extLst>
          </p:nvPr>
        </p:nvGraphicFramePr>
        <p:xfrm>
          <a:off x="726775" y="1680648"/>
          <a:ext cx="7535678" cy="2133450"/>
        </p:xfrm>
        <a:graphic>
          <a:graphicData uri="http://schemas.openxmlformats.org/drawingml/2006/table">
            <a:tbl>
              <a:tblPr>
                <a:noFill/>
                <a:tableStyleId>{B8F78F6A-5F2B-4972-8651-76AB83340038}</a:tableStyleId>
              </a:tblPr>
              <a:tblGrid>
                <a:gridCol w="7535678">
                  <a:extLst>
                    <a:ext uri="{9D8B030D-6E8A-4147-A177-3AD203B41FA5}">
                      <a16:colId xmlns:a16="http://schemas.microsoft.com/office/drawing/2014/main" val="20000"/>
                    </a:ext>
                  </a:extLst>
                </a:gridCol>
              </a:tblGrid>
              <a:tr h="384050">
                <a:tc>
                  <a:txBody>
                    <a:bodyPr/>
                    <a:lstStyle/>
                    <a:p>
                      <a:pPr marL="0" lvl="0" indent="0" algn="ctr" rtl="0">
                        <a:spcBef>
                          <a:spcPts val="0"/>
                        </a:spcBef>
                        <a:spcAft>
                          <a:spcPts val="0"/>
                        </a:spcAft>
                        <a:buNone/>
                      </a:pPr>
                      <a:r>
                        <a:rPr lang="en" sz="1600" u="none" dirty="0">
                          <a:solidFill>
                            <a:schemeClr val="dk1"/>
                          </a:solidFill>
                          <a:latin typeface="Figtree Black"/>
                          <a:ea typeface="Figtree Black"/>
                          <a:cs typeface="Figtree Black"/>
                          <a:sym typeface="Figtree Black"/>
                        </a:rPr>
                        <a:t>Introducción</a:t>
                      </a:r>
                      <a:endParaRPr sz="1600" u="none" dirty="0">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5575">
                <a:tc>
                  <a:txBody>
                    <a:bodyPr/>
                    <a:lstStyle/>
                    <a:p>
                      <a:pPr marL="0" lvl="0" indent="0" algn="ctr" rtl="0">
                        <a:spcBef>
                          <a:spcPts val="0"/>
                        </a:spcBef>
                        <a:spcAft>
                          <a:spcPts val="0"/>
                        </a:spcAft>
                        <a:buNone/>
                      </a:pPr>
                      <a:r>
                        <a:rPr lang="en" sz="1600" u="none" dirty="0">
                          <a:solidFill>
                            <a:schemeClr val="dk1"/>
                          </a:solidFill>
                          <a:latin typeface="Figtree Black"/>
                          <a:ea typeface="Figtree Black"/>
                          <a:cs typeface="Figtree Black"/>
                          <a:sym typeface="Figtree Black"/>
                        </a:rPr>
                        <a:t>Fundamentos teóricos</a:t>
                      </a:r>
                      <a:endParaRPr sz="1600" u="none" dirty="0">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85575">
                <a:tc>
                  <a:txBody>
                    <a:bodyPr/>
                    <a:lstStyle/>
                    <a:p>
                      <a:pPr marL="0" lvl="0" indent="0" algn="ctr" rtl="0">
                        <a:spcBef>
                          <a:spcPts val="0"/>
                        </a:spcBef>
                        <a:spcAft>
                          <a:spcPts val="0"/>
                        </a:spcAft>
                        <a:buNone/>
                      </a:pPr>
                      <a:r>
                        <a:rPr lang="en" sz="1600" u="none" dirty="0">
                          <a:solidFill>
                            <a:schemeClr val="dk1"/>
                          </a:solidFill>
                          <a:latin typeface="Figtree Black"/>
                          <a:ea typeface="Figtree Black"/>
                          <a:cs typeface="Figtree Black"/>
                          <a:sym typeface="Figtree Black"/>
                        </a:rPr>
                        <a:t>Metodología</a:t>
                      </a:r>
                      <a:endParaRPr sz="1600" u="none" dirty="0">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85575">
                <a:tc>
                  <a:txBody>
                    <a:bodyPr/>
                    <a:lstStyle/>
                    <a:p>
                      <a:pPr marL="0" lvl="0" indent="0" algn="ctr" rtl="0">
                        <a:spcBef>
                          <a:spcPts val="0"/>
                        </a:spcBef>
                        <a:spcAft>
                          <a:spcPts val="0"/>
                        </a:spcAft>
                        <a:buNone/>
                      </a:pPr>
                      <a:r>
                        <a:rPr lang="en-US" sz="1600" u="none" dirty="0">
                          <a:solidFill>
                            <a:schemeClr val="dk1"/>
                          </a:solidFill>
                          <a:latin typeface="Figtree Black"/>
                          <a:ea typeface="Figtree Black"/>
                          <a:cs typeface="Figtree Black"/>
                          <a:sym typeface="Figtree Black"/>
                        </a:rPr>
                        <a:t>R</a:t>
                      </a:r>
                      <a:r>
                        <a:rPr lang="en" sz="1600" u="none" dirty="0">
                          <a:solidFill>
                            <a:schemeClr val="dk1"/>
                          </a:solidFill>
                          <a:latin typeface="Figtree Black"/>
                          <a:ea typeface="Figtree Black"/>
                          <a:cs typeface="Figtree Black"/>
                          <a:sym typeface="Figtree Black"/>
                        </a:rPr>
                        <a:t>esultados y Comparaciones</a:t>
                      </a:r>
                      <a:endParaRPr sz="1600" u="none" dirty="0">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85575">
                <a:tc>
                  <a:txBody>
                    <a:bodyPr/>
                    <a:lstStyle/>
                    <a:p>
                      <a:pPr marL="0" lvl="0" indent="0" algn="ctr" rtl="0">
                        <a:spcBef>
                          <a:spcPts val="0"/>
                        </a:spcBef>
                        <a:spcAft>
                          <a:spcPts val="0"/>
                        </a:spcAft>
                        <a:buNone/>
                      </a:pPr>
                      <a:r>
                        <a:rPr lang="en" sz="1600" u="none" dirty="0">
                          <a:solidFill>
                            <a:schemeClr val="dk1"/>
                          </a:solidFill>
                          <a:latin typeface="Figtree Black"/>
                          <a:ea typeface="Figtree Black"/>
                          <a:cs typeface="Figtree Black"/>
                          <a:sym typeface="Figtree Black"/>
                        </a:rPr>
                        <a:t>Conclusiones y trabajos futuros</a:t>
                      </a:r>
                      <a:endParaRPr sz="1600" u="none" dirty="0">
                        <a:solidFill>
                          <a:schemeClr val="dk1"/>
                        </a:solidFill>
                        <a:latin typeface="Figtree Black"/>
                        <a:ea typeface="Figtree Black"/>
                        <a:cs typeface="Figtree Black"/>
                        <a:sym typeface="Figtree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8"/>
          <p:cNvSpPr txBox="1">
            <a:spLocks noGrp="1"/>
          </p:cNvSpPr>
          <p:nvPr>
            <p:ph type="title"/>
          </p:nvPr>
        </p:nvSpPr>
        <p:spPr>
          <a:xfrm>
            <a:off x="720000" y="45553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 TFT</a:t>
            </a:r>
            <a:endParaRPr dirty="0"/>
          </a:p>
        </p:txBody>
      </p:sp>
      <p:pic>
        <p:nvPicPr>
          <p:cNvPr id="2" name="Picture 1">
            <a:extLst>
              <a:ext uri="{FF2B5EF4-FFF2-40B4-BE49-F238E27FC236}">
                <a16:creationId xmlns:a16="http://schemas.microsoft.com/office/drawing/2014/main" id="{E639A632-A049-E532-7C03-56CA56ACEFD0}"/>
              </a:ext>
            </a:extLst>
          </p:cNvPr>
          <p:cNvPicPr>
            <a:picLocks noChangeAspect="1"/>
          </p:cNvPicPr>
          <p:nvPr/>
        </p:nvPicPr>
        <p:blipFill rotWithShape="1">
          <a:blip r:embed="rId3">
            <a:extLst>
              <a:ext uri="{28A0092B-C50C-407E-A947-70E740481C1C}">
                <a14:useLocalDpi xmlns:a14="http://schemas.microsoft.com/office/drawing/2010/main" val="0"/>
              </a:ext>
            </a:extLst>
          </a:blip>
          <a:srcRect l="3478" t="6116" r="4226" b="4851"/>
          <a:stretch/>
        </p:blipFill>
        <p:spPr bwMode="auto">
          <a:xfrm>
            <a:off x="1262244" y="1607433"/>
            <a:ext cx="2625439" cy="2152436"/>
          </a:xfrm>
          <a:prstGeom prst="rect">
            <a:avLst/>
          </a:prstGeom>
          <a:noFill/>
          <a:ln>
            <a:noFill/>
          </a:ln>
        </p:spPr>
      </p:pic>
      <p:pic>
        <p:nvPicPr>
          <p:cNvPr id="1026" name="Picture 2">
            <a:extLst>
              <a:ext uri="{FF2B5EF4-FFF2-40B4-BE49-F238E27FC236}">
                <a16:creationId xmlns:a16="http://schemas.microsoft.com/office/drawing/2014/main" id="{E8E89185-4B69-ADEC-D72F-E9A5AB402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293" y="1094846"/>
            <a:ext cx="2336761" cy="2861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61657C-8258-9DFA-C123-B4E2A7BAD595}"/>
              </a:ext>
            </a:extLst>
          </p:cNvPr>
          <p:cNvSpPr txBox="1"/>
          <p:nvPr/>
        </p:nvSpPr>
        <p:spPr>
          <a:xfrm>
            <a:off x="1074032" y="1972922"/>
            <a:ext cx="77578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PY" sz="900" b="1" dirty="0" err="1"/>
              <a:t>Conección</a:t>
            </a:r>
            <a:endParaRPr lang="es-PY" sz="900" b="1" dirty="0"/>
          </a:p>
          <a:p>
            <a:pPr algn="ctr"/>
            <a:r>
              <a:rPr lang="es-PY" sz="900" b="1" dirty="0"/>
              <a:t>Residual</a:t>
            </a:r>
            <a:endParaRPr lang="en-US" sz="900" b="1" dirty="0"/>
          </a:p>
        </p:txBody>
      </p:sp>
      <p:sp>
        <p:nvSpPr>
          <p:cNvPr id="4" name="TextBox 3">
            <a:extLst>
              <a:ext uri="{FF2B5EF4-FFF2-40B4-BE49-F238E27FC236}">
                <a16:creationId xmlns:a16="http://schemas.microsoft.com/office/drawing/2014/main" id="{B0BE73E1-8297-3BFF-CA1E-849A9EEC5DA5}"/>
              </a:ext>
            </a:extLst>
          </p:cNvPr>
          <p:cNvSpPr txBox="1"/>
          <p:nvPr/>
        </p:nvSpPr>
        <p:spPr>
          <a:xfrm>
            <a:off x="1046325" y="2710632"/>
            <a:ext cx="85079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PY" sz="900" b="1" dirty="0"/>
              <a:t>Entrada</a:t>
            </a:r>
          </a:p>
          <a:p>
            <a:pPr algn="ctr"/>
            <a:r>
              <a:rPr lang="es-PY" sz="900" b="1" dirty="0"/>
              <a:t>Primaria</a:t>
            </a:r>
            <a:endParaRPr lang="en-US" sz="900" b="1" dirty="0"/>
          </a:p>
        </p:txBody>
      </p:sp>
      <p:sp>
        <p:nvSpPr>
          <p:cNvPr id="5" name="TextBox 4">
            <a:extLst>
              <a:ext uri="{FF2B5EF4-FFF2-40B4-BE49-F238E27FC236}">
                <a16:creationId xmlns:a16="http://schemas.microsoft.com/office/drawing/2014/main" id="{A4960C52-E4D2-4A7F-D506-082078FCC2AA}"/>
              </a:ext>
            </a:extLst>
          </p:cNvPr>
          <p:cNvSpPr txBox="1"/>
          <p:nvPr/>
        </p:nvSpPr>
        <p:spPr>
          <a:xfrm>
            <a:off x="3049977" y="2641382"/>
            <a:ext cx="775788" cy="5078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PY" sz="900" b="1" dirty="0"/>
              <a:t>Contexto</a:t>
            </a:r>
            <a:br>
              <a:rPr lang="es-PY" sz="900" b="1" dirty="0"/>
            </a:br>
            <a:r>
              <a:rPr lang="es-PY" sz="900" b="1" dirty="0"/>
              <a:t>Externo</a:t>
            </a:r>
            <a:br>
              <a:rPr lang="es-PY" sz="900" b="1" dirty="0"/>
            </a:br>
            <a:r>
              <a:rPr lang="es-PY" sz="900" b="1" dirty="0"/>
              <a:t>(Opcional)</a:t>
            </a:r>
            <a:endParaRPr lang="en-US" sz="900" b="1" dirty="0"/>
          </a:p>
        </p:txBody>
      </p:sp>
      <p:sp>
        <p:nvSpPr>
          <p:cNvPr id="6" name="TextBox 5">
            <a:extLst>
              <a:ext uri="{FF2B5EF4-FFF2-40B4-BE49-F238E27FC236}">
                <a16:creationId xmlns:a16="http://schemas.microsoft.com/office/drawing/2014/main" id="{94C57166-C6F8-C098-38F7-DEDF3FC8A885}"/>
              </a:ext>
            </a:extLst>
          </p:cNvPr>
          <p:cNvSpPr txBox="1"/>
          <p:nvPr/>
        </p:nvSpPr>
        <p:spPr>
          <a:xfrm>
            <a:off x="1406583" y="3576064"/>
            <a:ext cx="2336760"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PY" sz="1200" b="1" dirty="0">
                <a:solidFill>
                  <a:srgbClr val="7030A0"/>
                </a:solidFill>
              </a:rPr>
              <a:t>Red de Compuerta Residual</a:t>
            </a:r>
            <a:endParaRPr lang="en-US" sz="1200" b="1" dirty="0">
              <a:solidFill>
                <a:srgbClr val="7030A0"/>
              </a:solidFill>
            </a:endParaRPr>
          </a:p>
        </p:txBody>
      </p:sp>
      <p:sp>
        <p:nvSpPr>
          <p:cNvPr id="7" name="TextBox 6">
            <a:extLst>
              <a:ext uri="{FF2B5EF4-FFF2-40B4-BE49-F238E27FC236}">
                <a16:creationId xmlns:a16="http://schemas.microsoft.com/office/drawing/2014/main" id="{E6D6BC9C-926D-98C3-66F8-1BF07A084B53}"/>
              </a:ext>
            </a:extLst>
          </p:cNvPr>
          <p:cNvSpPr txBox="1"/>
          <p:nvPr/>
        </p:nvSpPr>
        <p:spPr>
          <a:xfrm>
            <a:off x="5153293" y="3771655"/>
            <a:ext cx="2478650"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PY" sz="1200" b="1" dirty="0">
                <a:solidFill>
                  <a:srgbClr val="7030A0"/>
                </a:solidFill>
              </a:rPr>
              <a:t>Red de Selección de Variables</a:t>
            </a:r>
            <a:endParaRPr lang="en-US" sz="1200" b="1" dirty="0">
              <a:solidFill>
                <a:srgbClr val="7030A0"/>
              </a:solidFill>
            </a:endParaRPr>
          </a:p>
        </p:txBody>
      </p:sp>
      <p:sp>
        <p:nvSpPr>
          <p:cNvPr id="8" name="TextBox 7">
            <a:extLst>
              <a:ext uri="{FF2B5EF4-FFF2-40B4-BE49-F238E27FC236}">
                <a16:creationId xmlns:a16="http://schemas.microsoft.com/office/drawing/2014/main" id="{75881B12-A7B2-E727-256F-72B254F7CF53}"/>
              </a:ext>
            </a:extLst>
          </p:cNvPr>
          <p:cNvSpPr txBox="1"/>
          <p:nvPr/>
        </p:nvSpPr>
        <p:spPr>
          <a:xfrm>
            <a:off x="6846295" y="1453936"/>
            <a:ext cx="714704" cy="41549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PY" sz="700" b="1" dirty="0"/>
              <a:t>Pesos de</a:t>
            </a:r>
          </a:p>
          <a:p>
            <a:pPr algn="ctr"/>
            <a:r>
              <a:rPr lang="es-PY" sz="700" b="1" dirty="0"/>
              <a:t>Selección de Variables</a:t>
            </a:r>
            <a:endParaRPr lang="en-US" sz="700" b="1" dirty="0"/>
          </a:p>
        </p:txBody>
      </p:sp>
      <p:sp>
        <p:nvSpPr>
          <p:cNvPr id="9" name="TextBox 8">
            <a:extLst>
              <a:ext uri="{FF2B5EF4-FFF2-40B4-BE49-F238E27FC236}">
                <a16:creationId xmlns:a16="http://schemas.microsoft.com/office/drawing/2014/main" id="{ECCC1E2F-F1FE-7989-031D-E87B840D0B8D}"/>
              </a:ext>
            </a:extLst>
          </p:cNvPr>
          <p:cNvSpPr txBox="1"/>
          <p:nvPr/>
        </p:nvSpPr>
        <p:spPr>
          <a:xfrm>
            <a:off x="5205845" y="3391169"/>
            <a:ext cx="1326335"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PY" sz="700" b="1" dirty="0"/>
              <a:t>Entradas Transformadas</a:t>
            </a:r>
            <a:br>
              <a:rPr lang="en-US" sz="700" b="1" dirty="0"/>
            </a:br>
            <a:r>
              <a:rPr lang="en-US" sz="700" b="1" dirty="0"/>
              <a:t>(</a:t>
            </a:r>
            <a:r>
              <a:rPr lang="en-US" sz="700" b="1" dirty="0" err="1"/>
              <a:t>Lineales</a:t>
            </a:r>
            <a:r>
              <a:rPr lang="en-US" sz="700" b="1" dirty="0"/>
              <a:t>/</a:t>
            </a:r>
            <a:r>
              <a:rPr lang="en-US" sz="700" b="1" dirty="0" err="1"/>
              <a:t>Embebidas</a:t>
            </a:r>
            <a:r>
              <a:rPr lang="en-US" sz="700" b="1" dirty="0"/>
              <a:t>)</a:t>
            </a:r>
            <a:endParaRPr lang="es-PY" sz="700" b="1" dirty="0"/>
          </a:p>
        </p:txBody>
      </p:sp>
      <p:sp>
        <p:nvSpPr>
          <p:cNvPr id="10" name="TextBox 9">
            <a:extLst>
              <a:ext uri="{FF2B5EF4-FFF2-40B4-BE49-F238E27FC236}">
                <a16:creationId xmlns:a16="http://schemas.microsoft.com/office/drawing/2014/main" id="{6742BB3A-31BD-D9D5-F4BE-D2DE6F627754}"/>
              </a:ext>
            </a:extLst>
          </p:cNvPr>
          <p:cNvSpPr txBox="1"/>
          <p:nvPr/>
        </p:nvSpPr>
        <p:spPr>
          <a:xfrm>
            <a:off x="6399905" y="3406786"/>
            <a:ext cx="622141"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PY" sz="700" b="1" dirty="0"/>
              <a:t>Entradas aplanadas</a:t>
            </a:r>
          </a:p>
        </p:txBody>
      </p:sp>
      <p:sp>
        <p:nvSpPr>
          <p:cNvPr id="11" name="TextBox 10">
            <a:extLst>
              <a:ext uri="{FF2B5EF4-FFF2-40B4-BE49-F238E27FC236}">
                <a16:creationId xmlns:a16="http://schemas.microsoft.com/office/drawing/2014/main" id="{66BB6CEE-1215-2D1C-DF05-A971B805BC59}"/>
              </a:ext>
            </a:extLst>
          </p:cNvPr>
          <p:cNvSpPr txBox="1"/>
          <p:nvPr/>
        </p:nvSpPr>
        <p:spPr>
          <a:xfrm>
            <a:off x="6976033" y="3368315"/>
            <a:ext cx="655910" cy="41549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PY" sz="700" b="1" dirty="0"/>
              <a:t>Contexto</a:t>
            </a:r>
            <a:br>
              <a:rPr lang="es-PY" sz="700" b="1" dirty="0"/>
            </a:br>
            <a:r>
              <a:rPr lang="es-PY" sz="700" b="1" dirty="0"/>
              <a:t>Externo</a:t>
            </a:r>
            <a:br>
              <a:rPr lang="es-PY" sz="700" b="1" dirty="0"/>
            </a:br>
            <a:r>
              <a:rPr lang="es-PY" sz="700" b="1" dirty="0"/>
              <a:t>(Opcional)</a:t>
            </a:r>
          </a:p>
        </p:txBody>
      </p:sp>
    </p:spTree>
    <p:extLst>
      <p:ext uri="{BB962C8B-B14F-4D97-AF65-F5344CB8AC3E}">
        <p14:creationId xmlns:p14="http://schemas.microsoft.com/office/powerpoint/2010/main" val="68227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8"/>
          <p:cNvSpPr txBox="1">
            <a:spLocks noGrp="1"/>
          </p:cNvSpPr>
          <p:nvPr>
            <p:ph type="title"/>
          </p:nvPr>
        </p:nvSpPr>
        <p:spPr>
          <a:xfrm>
            <a:off x="720000" y="4321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 TFT</a:t>
            </a:r>
            <a:endParaRPr dirty="0"/>
          </a:p>
        </p:txBody>
      </p:sp>
      <p:pic>
        <p:nvPicPr>
          <p:cNvPr id="2050" name="Picture 2">
            <a:extLst>
              <a:ext uri="{FF2B5EF4-FFF2-40B4-BE49-F238E27FC236}">
                <a16:creationId xmlns:a16="http://schemas.microsoft.com/office/drawing/2014/main" id="{2B3B9A21-DCA3-A0B7-5D48-005A12395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7" t="4608" r="3215" b="8101"/>
          <a:stretch/>
        </p:blipFill>
        <p:spPr bwMode="auto">
          <a:xfrm>
            <a:off x="693445" y="1103210"/>
            <a:ext cx="4109663" cy="24575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16AC8DC-D80B-3C35-CD2B-C3774A72F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321" y="1753464"/>
            <a:ext cx="3209925" cy="3143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45CE36D-8C1A-05D8-5E04-3CA0E94412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3108" y="2493294"/>
            <a:ext cx="3802834" cy="6419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BE644C9-0B08-7E91-CE07-CD80255E1C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1500" y="3792885"/>
            <a:ext cx="5980999" cy="101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691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01;p49">
            <a:extLst>
              <a:ext uri="{FF2B5EF4-FFF2-40B4-BE49-F238E27FC236}">
                <a16:creationId xmlns:a16="http://schemas.microsoft.com/office/drawing/2014/main" id="{C0B3EAB2-527B-1F21-DE4E-9C68806FFD28}"/>
              </a:ext>
            </a:extLst>
          </p:cNvPr>
          <p:cNvSpPr txBox="1">
            <a:spLocks noGrp="1"/>
          </p:cNvSpPr>
          <p:nvPr>
            <p:ph type="title"/>
          </p:nvPr>
        </p:nvSpPr>
        <p:spPr>
          <a:xfrm>
            <a:off x="1115637" y="935256"/>
            <a:ext cx="3818970" cy="5464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Metodología aplicada</a:t>
            </a:r>
            <a:endParaRPr sz="2800" dirty="0"/>
          </a:p>
        </p:txBody>
      </p:sp>
      <p:pic>
        <p:nvPicPr>
          <p:cNvPr id="9" name="Picture 8">
            <a:extLst>
              <a:ext uri="{FF2B5EF4-FFF2-40B4-BE49-F238E27FC236}">
                <a16:creationId xmlns:a16="http://schemas.microsoft.com/office/drawing/2014/main" id="{AFADDE14-7F02-1DC1-BCB2-BFECAEE9C09C}"/>
              </a:ext>
            </a:extLst>
          </p:cNvPr>
          <p:cNvPicPr>
            <a:picLocks noChangeAspect="1"/>
          </p:cNvPicPr>
          <p:nvPr/>
        </p:nvPicPr>
        <p:blipFill>
          <a:blip r:embed="rId2"/>
          <a:stretch>
            <a:fillRect/>
          </a:stretch>
        </p:blipFill>
        <p:spPr>
          <a:xfrm>
            <a:off x="826969" y="2150188"/>
            <a:ext cx="7302391" cy="1016677"/>
          </a:xfrm>
          <a:prstGeom prst="rect">
            <a:avLst/>
          </a:prstGeom>
        </p:spPr>
      </p:pic>
    </p:spTree>
    <p:extLst>
      <p:ext uri="{BB962C8B-B14F-4D97-AF65-F5344CB8AC3E}">
        <p14:creationId xmlns:p14="http://schemas.microsoft.com/office/powerpoint/2010/main" val="1960229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9"/>
          <p:cNvSpPr txBox="1">
            <a:spLocks noGrp="1"/>
          </p:cNvSpPr>
          <p:nvPr>
            <p:ph type="title"/>
          </p:nvPr>
        </p:nvSpPr>
        <p:spPr>
          <a:xfrm>
            <a:off x="1147169" y="1339296"/>
            <a:ext cx="2401824" cy="1510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Obtención y preparación de datos</a:t>
            </a:r>
            <a:endParaRPr dirty="0"/>
          </a:p>
        </p:txBody>
      </p:sp>
      <p:pic>
        <p:nvPicPr>
          <p:cNvPr id="3" name="Picture 2">
            <a:extLst>
              <a:ext uri="{FF2B5EF4-FFF2-40B4-BE49-F238E27FC236}">
                <a16:creationId xmlns:a16="http://schemas.microsoft.com/office/drawing/2014/main" id="{3533F329-0937-CD93-3F99-8A80F5EC38B5}"/>
              </a:ext>
            </a:extLst>
          </p:cNvPr>
          <p:cNvPicPr>
            <a:picLocks noChangeAspect="1"/>
          </p:cNvPicPr>
          <p:nvPr/>
        </p:nvPicPr>
        <p:blipFill rotWithShape="1">
          <a:blip r:embed="rId3">
            <a:extLst>
              <a:ext uri="{28A0092B-C50C-407E-A947-70E740481C1C}">
                <a14:useLocalDpi xmlns:a14="http://schemas.microsoft.com/office/drawing/2010/main" val="0"/>
              </a:ext>
            </a:extLst>
          </a:blip>
          <a:srcRect r="50189" b="60633"/>
          <a:stretch/>
        </p:blipFill>
        <p:spPr bwMode="auto">
          <a:xfrm>
            <a:off x="4568299" y="512336"/>
            <a:ext cx="3338265" cy="3164694"/>
          </a:xfrm>
          <a:prstGeom prst="rect">
            <a:avLst/>
          </a:prstGeom>
          <a:noFill/>
          <a:ln>
            <a:noFill/>
          </a:ln>
        </p:spPr>
      </p:pic>
      <p:pic>
        <p:nvPicPr>
          <p:cNvPr id="8" name="Picture 7">
            <a:extLst>
              <a:ext uri="{FF2B5EF4-FFF2-40B4-BE49-F238E27FC236}">
                <a16:creationId xmlns:a16="http://schemas.microsoft.com/office/drawing/2014/main" id="{F007B3A8-7D0E-41F3-7CA2-95FA80B2C289}"/>
              </a:ext>
            </a:extLst>
          </p:cNvPr>
          <p:cNvPicPr>
            <a:picLocks noChangeAspect="1"/>
          </p:cNvPicPr>
          <p:nvPr/>
        </p:nvPicPr>
        <p:blipFill>
          <a:blip r:embed="rId4"/>
          <a:stretch>
            <a:fillRect/>
          </a:stretch>
        </p:blipFill>
        <p:spPr>
          <a:xfrm>
            <a:off x="1442214" y="3929742"/>
            <a:ext cx="6464350" cy="900000"/>
          </a:xfrm>
          <a:prstGeom prst="rect">
            <a:avLst/>
          </a:prstGeom>
        </p:spPr>
      </p:pic>
    </p:spTree>
    <p:extLst>
      <p:ext uri="{BB962C8B-B14F-4D97-AF65-F5344CB8AC3E}">
        <p14:creationId xmlns:p14="http://schemas.microsoft.com/office/powerpoint/2010/main" val="1673351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Preprocesamiento de datos</a:t>
            </a:r>
            <a:endParaRPr dirty="0"/>
          </a:p>
        </p:txBody>
      </p:sp>
      <p:pic>
        <p:nvPicPr>
          <p:cNvPr id="2" name="Picture 1">
            <a:extLst>
              <a:ext uri="{FF2B5EF4-FFF2-40B4-BE49-F238E27FC236}">
                <a16:creationId xmlns:a16="http://schemas.microsoft.com/office/drawing/2014/main" id="{A96BA565-1EFD-5CE3-7AEF-5642D54AFC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18" r="6668" b="9693"/>
          <a:stretch/>
        </p:blipFill>
        <p:spPr bwMode="auto">
          <a:xfrm>
            <a:off x="470824" y="1175226"/>
            <a:ext cx="4801670" cy="3659532"/>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48521387-3CC0-2004-53ED-DCCBC1D2C808}"/>
              </a:ext>
            </a:extLst>
          </p:cNvPr>
          <p:cNvSpPr txBox="1"/>
          <p:nvPr/>
        </p:nvSpPr>
        <p:spPr>
          <a:xfrm>
            <a:off x="5487892" y="1855947"/>
            <a:ext cx="2980788" cy="1673343"/>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es-PY" sz="1400" dirty="0">
                <a:effectLst/>
                <a:latin typeface="Hanken Grotesk" panose="020B0604020202020204" charset="0"/>
                <a:ea typeface="Yu Mincho" panose="02020400000000000000" pitchFamily="18" charset="-128"/>
                <a:cs typeface="Times New Roman" panose="02020603050405020304" pitchFamily="18" charset="0"/>
              </a:rPr>
              <a:t>Limpieza</a:t>
            </a:r>
            <a:endParaRPr lang="en-US" sz="1200" dirty="0">
              <a:effectLst/>
              <a:latin typeface="Hanken Grotesk" panose="020B0604020202020204" charset="0"/>
              <a:ea typeface="Yu Mincho" panose="02020400000000000000" pitchFamily="18" charset="-128"/>
              <a:cs typeface="Times New Roman" panose="02020603050405020304" pitchFamily="18" charset="0"/>
            </a:endParaRPr>
          </a:p>
          <a:p>
            <a:pPr marL="342900" lvl="0" indent="-342900" algn="just">
              <a:lnSpc>
                <a:spcPct val="150000"/>
              </a:lnSpc>
              <a:buFont typeface="Symbol" panose="05050102010706020507" pitchFamily="18" charset="2"/>
              <a:buChar char=""/>
            </a:pPr>
            <a:r>
              <a:rPr lang="es-PY" sz="1400" dirty="0">
                <a:effectLst/>
                <a:latin typeface="Hanken Grotesk" panose="020B0604020202020204" charset="0"/>
                <a:ea typeface="Yu Mincho" panose="02020400000000000000" pitchFamily="18" charset="-128"/>
                <a:cs typeface="Times New Roman" panose="02020603050405020304" pitchFamily="18" charset="0"/>
              </a:rPr>
              <a:t>Reducción y selección</a:t>
            </a:r>
            <a:endParaRPr lang="en-US" sz="1200" dirty="0">
              <a:effectLst/>
              <a:latin typeface="Hanken Grotesk" panose="020B0604020202020204" charset="0"/>
              <a:ea typeface="Yu Mincho" panose="02020400000000000000" pitchFamily="18" charset="-128"/>
              <a:cs typeface="Times New Roman" panose="02020603050405020304" pitchFamily="18" charset="0"/>
            </a:endParaRPr>
          </a:p>
          <a:p>
            <a:pPr marL="342900" lvl="0" indent="-342900" algn="just">
              <a:lnSpc>
                <a:spcPct val="150000"/>
              </a:lnSpc>
              <a:buFont typeface="Symbol" panose="05050102010706020507" pitchFamily="18" charset="2"/>
              <a:buChar char=""/>
            </a:pPr>
            <a:r>
              <a:rPr lang="es-PY" sz="1400" dirty="0">
                <a:effectLst/>
                <a:latin typeface="Hanken Grotesk" panose="020B0604020202020204" charset="0"/>
                <a:ea typeface="Yu Mincho" panose="02020400000000000000" pitchFamily="18" charset="-128"/>
                <a:cs typeface="Times New Roman" panose="02020603050405020304" pitchFamily="18" charset="0"/>
              </a:rPr>
              <a:t>Escalamiento y normalización</a:t>
            </a:r>
            <a:endParaRPr lang="en-US" sz="1200" dirty="0">
              <a:effectLst/>
              <a:latin typeface="Hanken Grotesk" panose="020B0604020202020204" charset="0"/>
              <a:ea typeface="Yu Mincho" panose="02020400000000000000" pitchFamily="18" charset="-128"/>
              <a:cs typeface="Times New Roman" panose="02020603050405020304" pitchFamily="18" charset="0"/>
            </a:endParaRPr>
          </a:p>
          <a:p>
            <a:pPr marL="342900" lvl="0" indent="-342900" algn="just">
              <a:lnSpc>
                <a:spcPct val="150000"/>
              </a:lnSpc>
              <a:buFont typeface="Symbol" panose="05050102010706020507" pitchFamily="18" charset="2"/>
              <a:buChar char=""/>
            </a:pPr>
            <a:r>
              <a:rPr lang="es-PY" sz="1400" dirty="0">
                <a:effectLst/>
                <a:latin typeface="Hanken Grotesk" panose="020B0604020202020204" charset="0"/>
                <a:ea typeface="Yu Mincho" panose="02020400000000000000" pitchFamily="18" charset="-128"/>
                <a:cs typeface="Times New Roman" panose="02020603050405020304" pitchFamily="18" charset="0"/>
              </a:rPr>
              <a:t>Transformación</a:t>
            </a:r>
            <a:endParaRPr lang="en-US" sz="1200" dirty="0">
              <a:effectLst/>
              <a:latin typeface="Hanken Grotesk" panose="020B0604020202020204" charset="0"/>
              <a:ea typeface="Yu Mincho" panose="02020400000000000000" pitchFamily="18" charset="-128"/>
              <a:cs typeface="Times New Roman" panose="02020603050405020304" pitchFamily="18" charset="0"/>
            </a:endParaRPr>
          </a:p>
          <a:p>
            <a:pPr marL="342900" lvl="0" indent="-342900" algn="just">
              <a:lnSpc>
                <a:spcPct val="150000"/>
              </a:lnSpc>
              <a:buFont typeface="Symbol" panose="05050102010706020507" pitchFamily="18" charset="2"/>
              <a:buChar char=""/>
            </a:pPr>
            <a:r>
              <a:rPr lang="es-PY" sz="1400" dirty="0">
                <a:effectLst/>
                <a:latin typeface="Hanken Grotesk" panose="020B0604020202020204" charset="0"/>
                <a:ea typeface="Yu Mincho" panose="02020400000000000000" pitchFamily="18" charset="-128"/>
                <a:cs typeface="Times New Roman" panose="02020603050405020304" pitchFamily="18" charset="0"/>
              </a:rPr>
              <a:t>Partición</a:t>
            </a:r>
            <a:endParaRPr lang="en-US" sz="1200" dirty="0">
              <a:effectLst/>
              <a:latin typeface="Hanken Grotesk" panose="020B0604020202020204" charset="0"/>
              <a:ea typeface="Yu Mincho" panose="02020400000000000000" pitchFamily="18" charset="-128"/>
              <a:cs typeface="Times New Roman" panose="02020603050405020304" pitchFamily="18" charset="0"/>
            </a:endParaRPr>
          </a:p>
        </p:txBody>
      </p:sp>
      <p:sp>
        <p:nvSpPr>
          <p:cNvPr id="3" name="TextBox 2">
            <a:extLst>
              <a:ext uri="{FF2B5EF4-FFF2-40B4-BE49-F238E27FC236}">
                <a16:creationId xmlns:a16="http://schemas.microsoft.com/office/drawing/2014/main" id="{87589781-05B6-AD4B-8E62-4C7D797E368C}"/>
              </a:ext>
            </a:extLst>
          </p:cNvPr>
          <p:cNvSpPr txBox="1"/>
          <p:nvPr/>
        </p:nvSpPr>
        <p:spPr>
          <a:xfrm>
            <a:off x="1476618" y="1175226"/>
            <a:ext cx="972292" cy="25391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PY" sz="1050" dirty="0"/>
              <a:t>SIN por Año</a:t>
            </a:r>
            <a:endParaRPr lang="en-US" sz="1050" dirty="0"/>
          </a:p>
        </p:txBody>
      </p:sp>
      <p:sp>
        <p:nvSpPr>
          <p:cNvPr id="5" name="TextBox 4">
            <a:extLst>
              <a:ext uri="{FF2B5EF4-FFF2-40B4-BE49-F238E27FC236}">
                <a16:creationId xmlns:a16="http://schemas.microsoft.com/office/drawing/2014/main" id="{40858D1C-3811-18E5-A1EC-EE6A6A8F6C30}"/>
              </a:ext>
            </a:extLst>
          </p:cNvPr>
          <p:cNvSpPr txBox="1"/>
          <p:nvPr/>
        </p:nvSpPr>
        <p:spPr>
          <a:xfrm>
            <a:off x="3699555" y="1175226"/>
            <a:ext cx="1298113" cy="25391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PY" sz="1050" dirty="0"/>
              <a:t>SIN por Trimestre</a:t>
            </a:r>
            <a:endParaRPr lang="en-US" sz="1050" dirty="0"/>
          </a:p>
        </p:txBody>
      </p:sp>
      <p:sp>
        <p:nvSpPr>
          <p:cNvPr id="6" name="TextBox 5">
            <a:extLst>
              <a:ext uri="{FF2B5EF4-FFF2-40B4-BE49-F238E27FC236}">
                <a16:creationId xmlns:a16="http://schemas.microsoft.com/office/drawing/2014/main" id="{005778BE-99C3-276B-61A3-2659152B78BD}"/>
              </a:ext>
            </a:extLst>
          </p:cNvPr>
          <p:cNvSpPr txBox="1"/>
          <p:nvPr/>
        </p:nvSpPr>
        <p:spPr>
          <a:xfrm>
            <a:off x="1476618" y="3067088"/>
            <a:ext cx="972292" cy="25391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PY" sz="1050" dirty="0"/>
              <a:t>SIN por Mes</a:t>
            </a:r>
            <a:endParaRPr lang="en-US" sz="1050" dirty="0"/>
          </a:p>
        </p:txBody>
      </p:sp>
      <p:sp>
        <p:nvSpPr>
          <p:cNvPr id="7" name="TextBox 6">
            <a:extLst>
              <a:ext uri="{FF2B5EF4-FFF2-40B4-BE49-F238E27FC236}">
                <a16:creationId xmlns:a16="http://schemas.microsoft.com/office/drawing/2014/main" id="{5D010773-D2C7-6710-44C0-CE3901421C92}"/>
              </a:ext>
            </a:extLst>
          </p:cNvPr>
          <p:cNvSpPr txBox="1"/>
          <p:nvPr/>
        </p:nvSpPr>
        <p:spPr>
          <a:xfrm>
            <a:off x="3335390" y="3124894"/>
            <a:ext cx="1937103" cy="25391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PY" sz="1050" dirty="0"/>
              <a:t>SIN por Día de la Semana</a:t>
            </a:r>
            <a:endParaRPr lang="en-US" sz="1050" dirty="0"/>
          </a:p>
        </p:txBody>
      </p:sp>
    </p:spTree>
    <p:extLst>
      <p:ext uri="{BB962C8B-B14F-4D97-AF65-F5344CB8AC3E}">
        <p14:creationId xmlns:p14="http://schemas.microsoft.com/office/powerpoint/2010/main" val="890657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Preparación de datos</a:t>
            </a:r>
            <a:endParaRPr dirty="0"/>
          </a:p>
        </p:txBody>
      </p:sp>
      <p:pic>
        <p:nvPicPr>
          <p:cNvPr id="2" name="Picture 1">
            <a:extLst>
              <a:ext uri="{FF2B5EF4-FFF2-40B4-BE49-F238E27FC236}">
                <a16:creationId xmlns:a16="http://schemas.microsoft.com/office/drawing/2014/main" id="{031BDAAA-2124-C99B-51C2-EABA0891BD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87" r="7412" b="11029"/>
          <a:stretch/>
        </p:blipFill>
        <p:spPr bwMode="auto">
          <a:xfrm>
            <a:off x="373333" y="1231803"/>
            <a:ext cx="3907500" cy="3160399"/>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0735B665-A33A-FD17-2127-4B03C0A618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546"/>
          <a:stretch/>
        </p:blipFill>
        <p:spPr bwMode="auto">
          <a:xfrm>
            <a:off x="4280833" y="1368046"/>
            <a:ext cx="4163769" cy="2983060"/>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Implementación en Darts</a:t>
            </a:r>
            <a:endParaRPr dirty="0"/>
          </a:p>
        </p:txBody>
      </p:sp>
      <p:pic>
        <p:nvPicPr>
          <p:cNvPr id="3074" name="Picture 2" descr="Darts Forecasting 🎯 Deep Learning &amp; Global Models | Kaggle">
            <a:extLst>
              <a:ext uri="{FF2B5EF4-FFF2-40B4-BE49-F238E27FC236}">
                <a16:creationId xmlns:a16="http://schemas.microsoft.com/office/drawing/2014/main" id="{E30030CA-32D1-7036-8E1D-F65640BDD7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7" t="37952" r="3758" b="38577"/>
          <a:stretch/>
        </p:blipFill>
        <p:spPr bwMode="auto">
          <a:xfrm>
            <a:off x="830253" y="1960439"/>
            <a:ext cx="4198945" cy="1081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B3B0DCA-9BA4-A476-3A95-2A7224D63534}"/>
              </a:ext>
            </a:extLst>
          </p:cNvPr>
          <p:cNvSpPr/>
          <p:nvPr/>
        </p:nvSpPr>
        <p:spPr>
          <a:xfrm>
            <a:off x="5373385" y="1750378"/>
            <a:ext cx="1397285"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PY" sz="1400" dirty="0" err="1">
                <a:effectLst/>
                <a:latin typeface="Hanken Grotesk" panose="020B0604020202020204" charset="0"/>
                <a:ea typeface="Yu Mincho" panose="02020400000000000000" pitchFamily="18" charset="-128"/>
                <a:cs typeface="Times New Roman" panose="02020603050405020304" pitchFamily="18" charset="0"/>
              </a:rPr>
              <a:t>DataFrame</a:t>
            </a:r>
            <a:endParaRPr lang="en-US" dirty="0"/>
          </a:p>
        </p:txBody>
      </p:sp>
      <p:sp>
        <p:nvSpPr>
          <p:cNvPr id="6" name="Rectangle: Rounded Corners 5">
            <a:extLst>
              <a:ext uri="{FF2B5EF4-FFF2-40B4-BE49-F238E27FC236}">
                <a16:creationId xmlns:a16="http://schemas.microsoft.com/office/drawing/2014/main" id="{FA3D3C8B-6A98-55C9-1122-4631CBF68843}"/>
              </a:ext>
            </a:extLst>
          </p:cNvPr>
          <p:cNvSpPr/>
          <p:nvPr/>
        </p:nvSpPr>
        <p:spPr>
          <a:xfrm>
            <a:off x="6916462" y="1750378"/>
            <a:ext cx="1397285"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PY" sz="1400" dirty="0" err="1">
                <a:effectLst/>
                <a:latin typeface="Hanken Grotesk" panose="020B0604020202020204" charset="0"/>
                <a:ea typeface="Yu Mincho" panose="02020400000000000000" pitchFamily="18" charset="-128"/>
                <a:cs typeface="Times New Roman" panose="02020603050405020304" pitchFamily="18" charset="0"/>
              </a:rPr>
              <a:t>NumPy</a:t>
            </a:r>
            <a:r>
              <a:rPr lang="es-PY" sz="1400" dirty="0">
                <a:effectLst/>
                <a:latin typeface="Hanken Grotesk" panose="020B0604020202020204" charset="0"/>
                <a:ea typeface="Yu Mincho" panose="02020400000000000000" pitchFamily="18" charset="-128"/>
                <a:cs typeface="Times New Roman" panose="02020603050405020304" pitchFamily="18" charset="0"/>
              </a:rPr>
              <a:t> </a:t>
            </a:r>
            <a:r>
              <a:rPr lang="es-PY" sz="1400" dirty="0" err="1">
                <a:effectLst/>
                <a:latin typeface="Hanken Grotesk" panose="020B0604020202020204" charset="0"/>
                <a:ea typeface="Yu Mincho" panose="02020400000000000000" pitchFamily="18" charset="-128"/>
                <a:cs typeface="Times New Roman" panose="02020603050405020304" pitchFamily="18" charset="0"/>
              </a:rPr>
              <a:t>Arrays</a:t>
            </a:r>
            <a:endParaRPr lang="en-US" dirty="0"/>
          </a:p>
        </p:txBody>
      </p:sp>
      <p:sp>
        <p:nvSpPr>
          <p:cNvPr id="7" name="Rectangle: Rounded Corners 6">
            <a:extLst>
              <a:ext uri="{FF2B5EF4-FFF2-40B4-BE49-F238E27FC236}">
                <a16:creationId xmlns:a16="http://schemas.microsoft.com/office/drawing/2014/main" id="{F4465E4C-D9EA-FAF4-A920-344C63DCB7DA}"/>
              </a:ext>
            </a:extLst>
          </p:cNvPr>
          <p:cNvSpPr/>
          <p:nvPr/>
        </p:nvSpPr>
        <p:spPr>
          <a:xfrm>
            <a:off x="6145899" y="2820423"/>
            <a:ext cx="1397285" cy="5727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PY" sz="1400" dirty="0" err="1">
                <a:effectLst/>
                <a:latin typeface="Hanken Grotesk" panose="020B0604020202020204" charset="0"/>
                <a:ea typeface="Yu Mincho" panose="02020400000000000000" pitchFamily="18" charset="-128"/>
                <a:cs typeface="Times New Roman" panose="02020603050405020304" pitchFamily="18" charset="0"/>
              </a:rPr>
              <a:t>TimeSeries</a:t>
            </a:r>
            <a:endParaRPr lang="en-US" dirty="0"/>
          </a:p>
        </p:txBody>
      </p:sp>
      <p:cxnSp>
        <p:nvCxnSpPr>
          <p:cNvPr id="9" name="Straight Arrow Connector 8">
            <a:extLst>
              <a:ext uri="{FF2B5EF4-FFF2-40B4-BE49-F238E27FC236}">
                <a16:creationId xmlns:a16="http://schemas.microsoft.com/office/drawing/2014/main" id="{9F6A7A10-676E-FED9-BDC6-45188F14B62E}"/>
              </a:ext>
            </a:extLst>
          </p:cNvPr>
          <p:cNvCxnSpPr>
            <a:stCxn id="5" idx="2"/>
            <a:endCxn id="7" idx="0"/>
          </p:cNvCxnSpPr>
          <p:nvPr/>
        </p:nvCxnSpPr>
        <p:spPr>
          <a:xfrm>
            <a:off x="6072028" y="2323078"/>
            <a:ext cx="772514" cy="497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7E83663-868F-80B9-037F-9DFA8EC5B976}"/>
              </a:ext>
            </a:extLst>
          </p:cNvPr>
          <p:cNvCxnSpPr>
            <a:stCxn id="6" idx="2"/>
            <a:endCxn id="7" idx="0"/>
          </p:cNvCxnSpPr>
          <p:nvPr/>
        </p:nvCxnSpPr>
        <p:spPr>
          <a:xfrm flipH="1">
            <a:off x="6844542" y="2323078"/>
            <a:ext cx="770563" cy="497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Implementación en Darts</a:t>
            </a:r>
            <a:endParaRPr dirty="0"/>
          </a:p>
        </p:txBody>
      </p:sp>
      <p:pic>
        <p:nvPicPr>
          <p:cNvPr id="2" name="Picture 1">
            <a:extLst>
              <a:ext uri="{FF2B5EF4-FFF2-40B4-BE49-F238E27FC236}">
                <a16:creationId xmlns:a16="http://schemas.microsoft.com/office/drawing/2014/main" id="{A77A6135-C918-F96B-ADA1-407A3AD4DF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978" r="8899" b="-2904"/>
          <a:stretch/>
        </p:blipFill>
        <p:spPr bwMode="auto">
          <a:xfrm>
            <a:off x="604714" y="1469996"/>
            <a:ext cx="7934572" cy="251637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7214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Modelo TFT en Darts</a:t>
            </a:r>
            <a:endParaRPr dirty="0"/>
          </a:p>
        </p:txBody>
      </p:sp>
      <p:graphicFrame>
        <p:nvGraphicFramePr>
          <p:cNvPr id="2" name="Table 1">
            <a:extLst>
              <a:ext uri="{FF2B5EF4-FFF2-40B4-BE49-F238E27FC236}">
                <a16:creationId xmlns:a16="http://schemas.microsoft.com/office/drawing/2014/main" id="{536A2EED-9641-7FCD-0C1C-BA0FA33B6C47}"/>
              </a:ext>
            </a:extLst>
          </p:cNvPr>
          <p:cNvGraphicFramePr>
            <a:graphicFrameLocks noGrp="1"/>
          </p:cNvGraphicFramePr>
          <p:nvPr>
            <p:extLst>
              <p:ext uri="{D42A27DB-BD31-4B8C-83A1-F6EECF244321}">
                <p14:modId xmlns:p14="http://schemas.microsoft.com/office/powerpoint/2010/main" val="2056311725"/>
              </p:ext>
            </p:extLst>
          </p:nvPr>
        </p:nvGraphicFramePr>
        <p:xfrm>
          <a:off x="2409129" y="1152526"/>
          <a:ext cx="4325742" cy="3416297"/>
        </p:xfrm>
        <a:graphic>
          <a:graphicData uri="http://schemas.openxmlformats.org/drawingml/2006/table">
            <a:tbl>
              <a:tblPr firstRow="1" firstCol="1" bandRow="1">
                <a:tableStyleId>{B8F78F6A-5F2B-4972-8651-76AB83340038}</a:tableStyleId>
              </a:tblPr>
              <a:tblGrid>
                <a:gridCol w="2162871">
                  <a:extLst>
                    <a:ext uri="{9D8B030D-6E8A-4147-A177-3AD203B41FA5}">
                      <a16:colId xmlns:a16="http://schemas.microsoft.com/office/drawing/2014/main" val="1550849021"/>
                    </a:ext>
                  </a:extLst>
                </a:gridCol>
                <a:gridCol w="2162871">
                  <a:extLst>
                    <a:ext uri="{9D8B030D-6E8A-4147-A177-3AD203B41FA5}">
                      <a16:colId xmlns:a16="http://schemas.microsoft.com/office/drawing/2014/main" val="772853072"/>
                    </a:ext>
                  </a:extLst>
                </a:gridCol>
              </a:tblGrid>
              <a:tr h="188896">
                <a:tc>
                  <a:txBody>
                    <a:bodyPr/>
                    <a:lstStyle/>
                    <a:p>
                      <a:pPr indent="180340" algn="ctr">
                        <a:lnSpc>
                          <a:spcPct val="150000"/>
                        </a:lnSpc>
                      </a:pPr>
                      <a:r>
                        <a:rPr lang="es-PY" sz="900" b="1" dirty="0" err="1">
                          <a:effectLst/>
                        </a:rPr>
                        <a:t>Hiperparámetros</a:t>
                      </a:r>
                      <a:endParaRPr lang="en-US" sz="8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tc>
                <a:tc>
                  <a:txBody>
                    <a:bodyPr/>
                    <a:lstStyle/>
                    <a:p>
                      <a:pPr indent="180340" algn="ctr">
                        <a:lnSpc>
                          <a:spcPct val="150000"/>
                        </a:lnSpc>
                      </a:pPr>
                      <a:r>
                        <a:rPr lang="es-PY" sz="900" b="1" dirty="0">
                          <a:effectLst/>
                        </a:rPr>
                        <a:t>Descripción</a:t>
                      </a:r>
                      <a:endParaRPr lang="en-US" sz="8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tc>
                <a:extLst>
                  <a:ext uri="{0D108BD9-81ED-4DB2-BD59-A6C34878D82A}">
                    <a16:rowId xmlns:a16="http://schemas.microsoft.com/office/drawing/2014/main" val="3705756163"/>
                  </a:ext>
                </a:extLst>
              </a:tr>
              <a:tr h="400577">
                <a:tc>
                  <a:txBody>
                    <a:bodyPr/>
                    <a:lstStyle/>
                    <a:p>
                      <a:pPr indent="180340">
                        <a:lnSpc>
                          <a:spcPct val="150000"/>
                        </a:lnSpc>
                      </a:pPr>
                      <a:r>
                        <a:rPr lang="en-US" sz="900">
                          <a:effectLst/>
                        </a:rPr>
                        <a:t>input_chunk_length</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tc>
                  <a:txBody>
                    <a:bodyPr/>
                    <a:lstStyle/>
                    <a:p>
                      <a:pPr indent="180340" algn="just">
                        <a:lnSpc>
                          <a:spcPct val="100000"/>
                        </a:lnSpc>
                      </a:pPr>
                      <a:r>
                        <a:rPr lang="es-PY" sz="900">
                          <a:effectLst/>
                        </a:rPr>
                        <a:t>Número de pasos, en horas, que se mira para atrás</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extLst>
                  <a:ext uri="{0D108BD9-81ED-4DB2-BD59-A6C34878D82A}">
                    <a16:rowId xmlns:a16="http://schemas.microsoft.com/office/drawing/2014/main" val="681064226"/>
                  </a:ext>
                </a:extLst>
              </a:tr>
              <a:tr h="612258">
                <a:tc>
                  <a:txBody>
                    <a:bodyPr/>
                    <a:lstStyle/>
                    <a:p>
                      <a:pPr indent="180340">
                        <a:lnSpc>
                          <a:spcPct val="150000"/>
                        </a:lnSpc>
                      </a:pPr>
                      <a:r>
                        <a:rPr lang="en-US" sz="900">
                          <a:effectLst/>
                        </a:rPr>
                        <a:t>output_chunk_length</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tc>
                  <a:txBody>
                    <a:bodyPr/>
                    <a:lstStyle/>
                    <a:p>
                      <a:pPr indent="180340" algn="just">
                        <a:lnSpc>
                          <a:spcPct val="100000"/>
                        </a:lnSpc>
                      </a:pPr>
                      <a:r>
                        <a:rPr lang="es-PY" sz="900">
                          <a:effectLst/>
                        </a:rPr>
                        <a:t>Número de pasos, en horas, predichos a partir del punto de predicción</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extLst>
                  <a:ext uri="{0D108BD9-81ED-4DB2-BD59-A6C34878D82A}">
                    <a16:rowId xmlns:a16="http://schemas.microsoft.com/office/drawing/2014/main" val="625510314"/>
                  </a:ext>
                </a:extLst>
              </a:tr>
              <a:tr h="400577">
                <a:tc>
                  <a:txBody>
                    <a:bodyPr/>
                    <a:lstStyle/>
                    <a:p>
                      <a:pPr indent="180340">
                        <a:lnSpc>
                          <a:spcPct val="150000"/>
                        </a:lnSpc>
                      </a:pPr>
                      <a:r>
                        <a:rPr lang="en-US" sz="900">
                          <a:effectLst/>
                        </a:rPr>
                        <a:t>hidden_size</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tc>
                  <a:txBody>
                    <a:bodyPr/>
                    <a:lstStyle/>
                    <a:p>
                      <a:pPr indent="180340" algn="just">
                        <a:lnSpc>
                          <a:spcPct val="100000"/>
                        </a:lnSpc>
                      </a:pPr>
                      <a:r>
                        <a:rPr lang="es-PY" sz="900">
                          <a:effectLst/>
                        </a:rPr>
                        <a:t>El hiperparámetro principal y común a lo largo de la arquitectura TFT</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extLst>
                  <a:ext uri="{0D108BD9-81ED-4DB2-BD59-A6C34878D82A}">
                    <a16:rowId xmlns:a16="http://schemas.microsoft.com/office/drawing/2014/main" val="621174861"/>
                  </a:ext>
                </a:extLst>
              </a:tr>
              <a:tr h="400577">
                <a:tc>
                  <a:txBody>
                    <a:bodyPr/>
                    <a:lstStyle/>
                    <a:p>
                      <a:pPr indent="180340">
                        <a:lnSpc>
                          <a:spcPct val="150000"/>
                        </a:lnSpc>
                      </a:pPr>
                      <a:r>
                        <a:rPr lang="en-US" sz="900">
                          <a:effectLst/>
                        </a:rPr>
                        <a:t>lstm_layers</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tc>
                  <a:txBody>
                    <a:bodyPr/>
                    <a:lstStyle/>
                    <a:p>
                      <a:pPr indent="180340" algn="just">
                        <a:lnSpc>
                          <a:spcPct val="100000"/>
                        </a:lnSpc>
                      </a:pPr>
                      <a:r>
                        <a:rPr lang="es-PY" sz="900">
                          <a:effectLst/>
                        </a:rPr>
                        <a:t>Número de capas para los codificadores y decodificadores LSTM</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extLst>
                  <a:ext uri="{0D108BD9-81ED-4DB2-BD59-A6C34878D82A}">
                    <a16:rowId xmlns:a16="http://schemas.microsoft.com/office/drawing/2014/main" val="2901019718"/>
                  </a:ext>
                </a:extLst>
              </a:tr>
              <a:tr h="400577">
                <a:tc>
                  <a:txBody>
                    <a:bodyPr/>
                    <a:lstStyle/>
                    <a:p>
                      <a:pPr indent="180340">
                        <a:lnSpc>
                          <a:spcPct val="150000"/>
                        </a:lnSpc>
                      </a:pPr>
                      <a:r>
                        <a:rPr lang="en-US" sz="900">
                          <a:effectLst/>
                        </a:rPr>
                        <a:t>num_attention_heads</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tc>
                  <a:txBody>
                    <a:bodyPr/>
                    <a:lstStyle/>
                    <a:p>
                      <a:pPr indent="180340" algn="just">
                        <a:lnSpc>
                          <a:spcPct val="100000"/>
                        </a:lnSpc>
                      </a:pPr>
                      <a:r>
                        <a:rPr lang="es-PY" sz="900">
                          <a:effectLst/>
                        </a:rPr>
                        <a:t>Número de cabezas de atención de la arquitectura</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extLst>
                  <a:ext uri="{0D108BD9-81ED-4DB2-BD59-A6C34878D82A}">
                    <a16:rowId xmlns:a16="http://schemas.microsoft.com/office/drawing/2014/main" val="4141479605"/>
                  </a:ext>
                </a:extLst>
              </a:tr>
              <a:tr h="400577">
                <a:tc>
                  <a:txBody>
                    <a:bodyPr/>
                    <a:lstStyle/>
                    <a:p>
                      <a:pPr indent="180340">
                        <a:lnSpc>
                          <a:spcPct val="150000"/>
                        </a:lnSpc>
                      </a:pPr>
                      <a:r>
                        <a:rPr lang="en-US" sz="900">
                          <a:effectLst/>
                        </a:rPr>
                        <a:t>dropout</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tc>
                  <a:txBody>
                    <a:bodyPr/>
                    <a:lstStyle/>
                    <a:p>
                      <a:pPr indent="180340" algn="just">
                        <a:lnSpc>
                          <a:spcPct val="100000"/>
                        </a:lnSpc>
                      </a:pPr>
                      <a:r>
                        <a:rPr lang="es-PY" sz="900">
                          <a:effectLst/>
                        </a:rPr>
                        <a:t>Fracción de neuronas afectadas por el dropout</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extLst>
                  <a:ext uri="{0D108BD9-81ED-4DB2-BD59-A6C34878D82A}">
                    <a16:rowId xmlns:a16="http://schemas.microsoft.com/office/drawing/2014/main" val="2454682921"/>
                  </a:ext>
                </a:extLst>
              </a:tr>
              <a:tr h="612258">
                <a:tc>
                  <a:txBody>
                    <a:bodyPr/>
                    <a:lstStyle/>
                    <a:p>
                      <a:pPr indent="180340">
                        <a:lnSpc>
                          <a:spcPct val="150000"/>
                        </a:lnSpc>
                      </a:pPr>
                      <a:r>
                        <a:rPr lang="en-US" sz="900">
                          <a:effectLst/>
                        </a:rPr>
                        <a:t>batch_size</a:t>
                      </a:r>
                      <a:endParaRPr lang="en-US" sz="80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tc>
                  <a:txBody>
                    <a:bodyPr/>
                    <a:lstStyle/>
                    <a:p>
                      <a:pPr indent="180340" algn="just">
                        <a:lnSpc>
                          <a:spcPct val="100000"/>
                        </a:lnSpc>
                      </a:pPr>
                      <a:r>
                        <a:rPr lang="es-PY" sz="900" dirty="0">
                          <a:effectLst/>
                        </a:rPr>
                        <a:t>Número de pasos (input y output) utilizado en cada iteración de entrenamiento</a:t>
                      </a:r>
                      <a:endParaRPr lang="en-US" sz="800" dirty="0">
                        <a:effectLst/>
                        <a:latin typeface="Calibri" panose="020F0502020204030204" pitchFamily="34" charset="0"/>
                        <a:ea typeface="Yu Mincho" panose="02020400000000000000" pitchFamily="18" charset="-128"/>
                        <a:cs typeface="Times New Roman" panose="02020603050405020304" pitchFamily="18" charset="0"/>
                      </a:endParaRPr>
                    </a:p>
                  </a:txBody>
                  <a:tcPr marL="52920" marR="52920" marT="0" marB="0" anchor="ctr"/>
                </a:tc>
                <a:extLst>
                  <a:ext uri="{0D108BD9-81ED-4DB2-BD59-A6C34878D82A}">
                    <a16:rowId xmlns:a16="http://schemas.microsoft.com/office/drawing/2014/main" val="2324633731"/>
                  </a:ext>
                </a:extLst>
              </a:tr>
            </a:tbl>
          </a:graphicData>
        </a:graphic>
      </p:graphicFrame>
    </p:spTree>
    <p:extLst>
      <p:ext uri="{BB962C8B-B14F-4D97-AF65-F5344CB8AC3E}">
        <p14:creationId xmlns:p14="http://schemas.microsoft.com/office/powerpoint/2010/main" val="1686289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Modelo TFT en Darts</a:t>
            </a:r>
            <a:endParaRPr dirty="0"/>
          </a:p>
        </p:txBody>
      </p:sp>
      <p:graphicFrame>
        <p:nvGraphicFramePr>
          <p:cNvPr id="2" name="Table 1">
            <a:extLst>
              <a:ext uri="{FF2B5EF4-FFF2-40B4-BE49-F238E27FC236}">
                <a16:creationId xmlns:a16="http://schemas.microsoft.com/office/drawing/2014/main" id="{F17F3146-0262-DB5F-3E86-64CAB250E35E}"/>
              </a:ext>
            </a:extLst>
          </p:cNvPr>
          <p:cNvGraphicFramePr>
            <a:graphicFrameLocks noGrp="1"/>
          </p:cNvGraphicFramePr>
          <p:nvPr>
            <p:extLst>
              <p:ext uri="{D42A27DB-BD31-4B8C-83A1-F6EECF244321}">
                <p14:modId xmlns:p14="http://schemas.microsoft.com/office/powerpoint/2010/main" val="891005265"/>
              </p:ext>
            </p:extLst>
          </p:nvPr>
        </p:nvGraphicFramePr>
        <p:xfrm>
          <a:off x="1769110" y="1686294"/>
          <a:ext cx="5605780" cy="1958344"/>
        </p:xfrm>
        <a:graphic>
          <a:graphicData uri="http://schemas.openxmlformats.org/drawingml/2006/table">
            <a:tbl>
              <a:tblPr firstRow="1" firstCol="1" bandRow="1">
                <a:tableStyleId>{B8F78F6A-5F2B-4972-8651-76AB83340038}</a:tableStyleId>
              </a:tblPr>
              <a:tblGrid>
                <a:gridCol w="2802890">
                  <a:extLst>
                    <a:ext uri="{9D8B030D-6E8A-4147-A177-3AD203B41FA5}">
                      <a16:colId xmlns:a16="http://schemas.microsoft.com/office/drawing/2014/main" val="168618046"/>
                    </a:ext>
                  </a:extLst>
                </a:gridCol>
                <a:gridCol w="2802890">
                  <a:extLst>
                    <a:ext uri="{9D8B030D-6E8A-4147-A177-3AD203B41FA5}">
                      <a16:colId xmlns:a16="http://schemas.microsoft.com/office/drawing/2014/main" val="2651843471"/>
                    </a:ext>
                  </a:extLst>
                </a:gridCol>
              </a:tblGrid>
              <a:tr h="0">
                <a:tc>
                  <a:txBody>
                    <a:bodyPr/>
                    <a:lstStyle/>
                    <a:p>
                      <a:pPr indent="180340" algn="ctr">
                        <a:lnSpc>
                          <a:spcPct val="150000"/>
                        </a:lnSpc>
                      </a:pPr>
                      <a:r>
                        <a:rPr lang="es-PY" sz="1200" b="1" dirty="0" err="1">
                          <a:effectLst/>
                        </a:rPr>
                        <a:t>Hiperparámetros</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b="1" dirty="0">
                          <a:effectLst/>
                        </a:rPr>
                        <a:t>Valor inicial</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29814961"/>
                  </a:ext>
                </a:extLst>
              </a:tr>
              <a:tr h="0">
                <a:tc>
                  <a:txBody>
                    <a:bodyPr/>
                    <a:lstStyle/>
                    <a:p>
                      <a:pPr indent="180340">
                        <a:lnSpc>
                          <a:spcPct val="150000"/>
                        </a:lnSpc>
                      </a:pPr>
                      <a:r>
                        <a:rPr lang="en-US" sz="1200" dirty="0" err="1">
                          <a:effectLst/>
                        </a:rPr>
                        <a:t>input_chunk_length</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nSpc>
                          <a:spcPct val="150000"/>
                        </a:lnSpc>
                      </a:pPr>
                      <a:r>
                        <a:rPr lang="es-PY" sz="1200">
                          <a:effectLst/>
                        </a:rPr>
                        <a:t>336 pasos de tiempo (horas)</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007166335"/>
                  </a:ext>
                </a:extLst>
              </a:tr>
              <a:tr h="0">
                <a:tc>
                  <a:txBody>
                    <a:bodyPr/>
                    <a:lstStyle/>
                    <a:p>
                      <a:pPr indent="180340">
                        <a:lnSpc>
                          <a:spcPct val="150000"/>
                        </a:lnSpc>
                      </a:pPr>
                      <a:r>
                        <a:rPr lang="en-US" sz="1200" dirty="0" err="1">
                          <a:effectLst/>
                        </a:rPr>
                        <a:t>output_chunk_length</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nSpc>
                          <a:spcPct val="150000"/>
                        </a:lnSpc>
                      </a:pPr>
                      <a:r>
                        <a:rPr lang="es-PY" sz="1200">
                          <a:effectLst/>
                        </a:rPr>
                        <a:t>24 pasos de tiempo (horas)</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92633813"/>
                  </a:ext>
                </a:extLst>
              </a:tr>
              <a:tr h="0">
                <a:tc>
                  <a:txBody>
                    <a:bodyPr/>
                    <a:lstStyle/>
                    <a:p>
                      <a:pPr indent="180340">
                        <a:lnSpc>
                          <a:spcPct val="150000"/>
                        </a:lnSpc>
                      </a:pPr>
                      <a:r>
                        <a:rPr lang="en-US" sz="1200">
                          <a:effectLst/>
                        </a:rPr>
                        <a:t>hidden_size</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nSpc>
                          <a:spcPct val="150000"/>
                        </a:lnSpc>
                      </a:pPr>
                      <a:r>
                        <a:rPr lang="es-PY" sz="1200">
                          <a:effectLst/>
                        </a:rPr>
                        <a:t>64</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964760724"/>
                  </a:ext>
                </a:extLst>
              </a:tr>
              <a:tr h="0">
                <a:tc>
                  <a:txBody>
                    <a:bodyPr/>
                    <a:lstStyle/>
                    <a:p>
                      <a:pPr indent="180340">
                        <a:lnSpc>
                          <a:spcPct val="150000"/>
                        </a:lnSpc>
                      </a:pPr>
                      <a:r>
                        <a:rPr lang="en-US" sz="1200">
                          <a:effectLst/>
                        </a:rPr>
                        <a:t>lstm_layers</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nSpc>
                          <a:spcPct val="150000"/>
                        </a:lnSpc>
                      </a:pPr>
                      <a:r>
                        <a:rPr lang="es-PY" sz="1200" dirty="0">
                          <a:effectLst/>
                        </a:rPr>
                        <a:t>1</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150027933"/>
                  </a:ext>
                </a:extLst>
              </a:tr>
              <a:tr h="0">
                <a:tc>
                  <a:txBody>
                    <a:bodyPr/>
                    <a:lstStyle/>
                    <a:p>
                      <a:pPr indent="180340">
                        <a:lnSpc>
                          <a:spcPct val="150000"/>
                        </a:lnSpc>
                      </a:pPr>
                      <a:r>
                        <a:rPr lang="en-US" sz="1200">
                          <a:effectLst/>
                        </a:rPr>
                        <a:t>num_attention_heads</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nSpc>
                          <a:spcPct val="150000"/>
                        </a:lnSpc>
                      </a:pPr>
                      <a:r>
                        <a:rPr lang="es-PY" sz="1200">
                          <a:effectLst/>
                        </a:rPr>
                        <a:t>4</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659095469"/>
                  </a:ext>
                </a:extLst>
              </a:tr>
              <a:tr h="0">
                <a:tc>
                  <a:txBody>
                    <a:bodyPr/>
                    <a:lstStyle/>
                    <a:p>
                      <a:pPr indent="180340">
                        <a:lnSpc>
                          <a:spcPct val="150000"/>
                        </a:lnSpc>
                      </a:pPr>
                      <a:r>
                        <a:rPr lang="en-US" sz="1200">
                          <a:effectLst/>
                        </a:rPr>
                        <a:t>dropout</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nSpc>
                          <a:spcPct val="150000"/>
                        </a:lnSpc>
                      </a:pPr>
                      <a:r>
                        <a:rPr lang="es-PY" sz="1200">
                          <a:effectLst/>
                        </a:rPr>
                        <a:t>0.1</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898103009"/>
                  </a:ext>
                </a:extLst>
              </a:tr>
              <a:tr h="0">
                <a:tc>
                  <a:txBody>
                    <a:bodyPr/>
                    <a:lstStyle/>
                    <a:p>
                      <a:pPr indent="180340">
                        <a:lnSpc>
                          <a:spcPct val="150000"/>
                        </a:lnSpc>
                      </a:pPr>
                      <a:r>
                        <a:rPr lang="en-US" sz="1200" dirty="0" err="1">
                          <a:effectLst/>
                        </a:rPr>
                        <a:t>batch_size</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nSpc>
                          <a:spcPct val="150000"/>
                        </a:lnSpc>
                      </a:pPr>
                      <a:r>
                        <a:rPr lang="es-PY" sz="1200" dirty="0">
                          <a:effectLst/>
                        </a:rPr>
                        <a:t>16</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8705836"/>
                  </a:ext>
                </a:extLst>
              </a:tr>
            </a:tbl>
          </a:graphicData>
        </a:graphic>
      </p:graphicFrame>
    </p:spTree>
    <p:extLst>
      <p:ext uri="{BB962C8B-B14F-4D97-AF65-F5344CB8AC3E}">
        <p14:creationId xmlns:p14="http://schemas.microsoft.com/office/powerpoint/2010/main" val="2058240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ANDE</a:t>
            </a:r>
            <a:endParaRPr dirty="0"/>
          </a:p>
        </p:txBody>
      </p:sp>
      <p:sp>
        <p:nvSpPr>
          <p:cNvPr id="337" name="Google Shape;337;p37"/>
          <p:cNvSpPr txBox="1">
            <a:spLocks noGrp="1"/>
          </p:cNvSpPr>
          <p:nvPr>
            <p:ph type="subTitle" idx="1"/>
          </p:nvPr>
        </p:nvSpPr>
        <p:spPr>
          <a:xfrm>
            <a:off x="1303965" y="1640570"/>
            <a:ext cx="66132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Satisfacer necesidades energéticas del país</a:t>
            </a:r>
            <a:endParaRPr dirty="0"/>
          </a:p>
        </p:txBody>
      </p:sp>
      <p:sp>
        <p:nvSpPr>
          <p:cNvPr id="338" name="Google Shape;338;p37"/>
          <p:cNvSpPr txBox="1">
            <a:spLocks noGrp="1"/>
          </p:cNvSpPr>
          <p:nvPr>
            <p:ph type="subTitle" idx="2"/>
          </p:nvPr>
        </p:nvSpPr>
        <p:spPr>
          <a:xfrm>
            <a:off x="1303965" y="2800360"/>
            <a:ext cx="6613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Sobreestimación</a:t>
            </a:r>
          </a:p>
          <a:p>
            <a:pPr marL="0" lvl="0" indent="0" algn="l" rtl="0">
              <a:spcBef>
                <a:spcPts val="0"/>
              </a:spcBef>
              <a:spcAft>
                <a:spcPts val="0"/>
              </a:spcAft>
              <a:buNone/>
            </a:pPr>
            <a:r>
              <a:rPr lang="en" dirty="0"/>
              <a:t>Subestimación</a:t>
            </a:r>
            <a:endParaRPr dirty="0"/>
          </a:p>
        </p:txBody>
      </p:sp>
      <p:sp>
        <p:nvSpPr>
          <p:cNvPr id="339" name="Google Shape;339;p37"/>
          <p:cNvSpPr txBox="1">
            <a:spLocks noGrp="1"/>
          </p:cNvSpPr>
          <p:nvPr>
            <p:ph type="subTitle" idx="3"/>
          </p:nvPr>
        </p:nvSpPr>
        <p:spPr>
          <a:xfrm>
            <a:off x="1303965" y="3957450"/>
            <a:ext cx="6613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Pérdida de energía excedente</a:t>
            </a:r>
          </a:p>
          <a:p>
            <a:pPr marL="0" lvl="0" indent="0" algn="l" rtl="0">
              <a:spcBef>
                <a:spcPts val="0"/>
              </a:spcBef>
              <a:spcAft>
                <a:spcPts val="0"/>
              </a:spcAft>
              <a:buNone/>
            </a:pPr>
            <a:r>
              <a:rPr lang="en" dirty="0"/>
              <a:t>Generación de contingencia o apagones</a:t>
            </a:r>
            <a:endParaRPr dirty="0"/>
          </a:p>
        </p:txBody>
      </p:sp>
      <p:sp>
        <p:nvSpPr>
          <p:cNvPr id="340" name="Google Shape;340;p37"/>
          <p:cNvSpPr txBox="1">
            <a:spLocks noGrp="1"/>
          </p:cNvSpPr>
          <p:nvPr>
            <p:ph type="subTitle" idx="4"/>
          </p:nvPr>
        </p:nvSpPr>
        <p:spPr>
          <a:xfrm>
            <a:off x="1303965" y="1241275"/>
            <a:ext cx="6613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Una prioridad principal</a:t>
            </a:r>
            <a:endParaRPr dirty="0"/>
          </a:p>
        </p:txBody>
      </p:sp>
      <p:sp>
        <p:nvSpPr>
          <p:cNvPr id="341" name="Google Shape;341;p37"/>
          <p:cNvSpPr txBox="1">
            <a:spLocks noGrp="1"/>
          </p:cNvSpPr>
          <p:nvPr>
            <p:ph type="subTitle" idx="5"/>
          </p:nvPr>
        </p:nvSpPr>
        <p:spPr>
          <a:xfrm>
            <a:off x="1303965" y="2395400"/>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Posibles problemas</a:t>
            </a:r>
            <a:endParaRPr dirty="0"/>
          </a:p>
        </p:txBody>
      </p:sp>
      <p:sp>
        <p:nvSpPr>
          <p:cNvPr id="342" name="Google Shape;342;p37"/>
          <p:cNvSpPr txBox="1">
            <a:spLocks noGrp="1"/>
          </p:cNvSpPr>
          <p:nvPr>
            <p:ph type="subTitle" idx="6"/>
          </p:nvPr>
        </p:nvSpPr>
        <p:spPr>
          <a:xfrm>
            <a:off x="1303965" y="3546826"/>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Consecuencias para la empresa/usuario</a:t>
            </a:r>
            <a:endParaRPr dirty="0"/>
          </a:p>
        </p:txBody>
      </p:sp>
      <p:pic>
        <p:nvPicPr>
          <p:cNvPr id="1026" name="Picture 2" descr="ANDE – LOGOROGA">
            <a:extLst>
              <a:ext uri="{FF2B5EF4-FFF2-40B4-BE49-F238E27FC236}">
                <a16:creationId xmlns:a16="http://schemas.microsoft.com/office/drawing/2014/main" id="{8129D197-3BFF-38B7-6714-21DD0D007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97" t="23930" r="22982" b="24199"/>
          <a:stretch/>
        </p:blipFill>
        <p:spPr bwMode="auto">
          <a:xfrm>
            <a:off x="6395324" y="421098"/>
            <a:ext cx="1795947" cy="1295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3DC7A29-E62E-637D-F8D9-99D72A7C0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480" y="2098720"/>
            <a:ext cx="1999633" cy="11088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s compras de emergencia no se concretan y el riesgo de apagones es  inminente – Diario La Hora">
            <a:extLst>
              <a:ext uri="{FF2B5EF4-FFF2-40B4-BE49-F238E27FC236}">
                <a16:creationId xmlns:a16="http://schemas.microsoft.com/office/drawing/2014/main" id="{CD8B3E64-EFC8-5855-8DEF-4DBDED07D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3480" y="3595372"/>
            <a:ext cx="2049573" cy="10247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9"/>
          <p:cNvSpPr txBox="1">
            <a:spLocks noGrp="1"/>
          </p:cNvSpPr>
          <p:nvPr>
            <p:ph type="title"/>
          </p:nvPr>
        </p:nvSpPr>
        <p:spPr>
          <a:xfrm>
            <a:off x="1247017" y="1393962"/>
            <a:ext cx="2401824" cy="1510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Selección de Variables</a:t>
            </a:r>
            <a:endParaRPr dirty="0"/>
          </a:p>
        </p:txBody>
      </p:sp>
      <p:pic>
        <p:nvPicPr>
          <p:cNvPr id="3" name="Picture 2">
            <a:extLst>
              <a:ext uri="{FF2B5EF4-FFF2-40B4-BE49-F238E27FC236}">
                <a16:creationId xmlns:a16="http://schemas.microsoft.com/office/drawing/2014/main" id="{3533F329-0937-CD93-3F99-8A80F5EC38B5}"/>
              </a:ext>
            </a:extLst>
          </p:cNvPr>
          <p:cNvPicPr>
            <a:picLocks noChangeAspect="1"/>
          </p:cNvPicPr>
          <p:nvPr/>
        </p:nvPicPr>
        <p:blipFill rotWithShape="1">
          <a:blip r:embed="rId3">
            <a:extLst>
              <a:ext uri="{28A0092B-C50C-407E-A947-70E740481C1C}">
                <a14:useLocalDpi xmlns:a14="http://schemas.microsoft.com/office/drawing/2010/main" val="0"/>
              </a:ext>
            </a:extLst>
          </a:blip>
          <a:srcRect l="49936" t="-738" r="-752" b="61371"/>
          <a:stretch/>
        </p:blipFill>
        <p:spPr bwMode="auto">
          <a:xfrm>
            <a:off x="4347622" y="500235"/>
            <a:ext cx="3549361" cy="3298228"/>
          </a:xfrm>
          <a:prstGeom prst="rect">
            <a:avLst/>
          </a:prstGeom>
          <a:noFill/>
          <a:ln>
            <a:noFill/>
          </a:ln>
        </p:spPr>
      </p:pic>
      <p:pic>
        <p:nvPicPr>
          <p:cNvPr id="4" name="Picture 3">
            <a:extLst>
              <a:ext uri="{FF2B5EF4-FFF2-40B4-BE49-F238E27FC236}">
                <a16:creationId xmlns:a16="http://schemas.microsoft.com/office/drawing/2014/main" id="{615040CA-34A7-64EB-D324-0277DD57B18F}"/>
              </a:ext>
            </a:extLst>
          </p:cNvPr>
          <p:cNvPicPr>
            <a:picLocks noChangeAspect="1"/>
          </p:cNvPicPr>
          <p:nvPr/>
        </p:nvPicPr>
        <p:blipFill>
          <a:blip r:embed="rId4"/>
          <a:stretch>
            <a:fillRect/>
          </a:stretch>
        </p:blipFill>
        <p:spPr>
          <a:xfrm>
            <a:off x="1515789" y="3963221"/>
            <a:ext cx="6464347" cy="900000"/>
          </a:xfrm>
          <a:prstGeom prst="rect">
            <a:avLst/>
          </a:prstGeom>
        </p:spPr>
      </p:pic>
    </p:spTree>
    <p:extLst>
      <p:ext uri="{BB962C8B-B14F-4D97-AF65-F5344CB8AC3E}">
        <p14:creationId xmlns:p14="http://schemas.microsoft.com/office/powerpoint/2010/main" val="1485163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Covariables</a:t>
            </a:r>
            <a:endParaRPr dirty="0"/>
          </a:p>
        </p:txBody>
      </p:sp>
      <p:graphicFrame>
        <p:nvGraphicFramePr>
          <p:cNvPr id="2" name="Table 1">
            <a:extLst>
              <a:ext uri="{FF2B5EF4-FFF2-40B4-BE49-F238E27FC236}">
                <a16:creationId xmlns:a16="http://schemas.microsoft.com/office/drawing/2014/main" id="{A0FB61BD-72B4-0BAF-8CDD-52979FBC8B92}"/>
              </a:ext>
            </a:extLst>
          </p:cNvPr>
          <p:cNvGraphicFramePr>
            <a:graphicFrameLocks noGrp="1"/>
          </p:cNvGraphicFramePr>
          <p:nvPr>
            <p:extLst>
              <p:ext uri="{D42A27DB-BD31-4B8C-83A1-F6EECF244321}">
                <p14:modId xmlns:p14="http://schemas.microsoft.com/office/powerpoint/2010/main" val="1239901582"/>
              </p:ext>
            </p:extLst>
          </p:nvPr>
        </p:nvGraphicFramePr>
        <p:xfrm>
          <a:off x="1835892" y="2328428"/>
          <a:ext cx="5605780" cy="1958344"/>
        </p:xfrm>
        <a:graphic>
          <a:graphicData uri="http://schemas.openxmlformats.org/drawingml/2006/table">
            <a:tbl>
              <a:tblPr firstRow="1" firstCol="1" bandRow="1">
                <a:tableStyleId>{B8F78F6A-5F2B-4972-8651-76AB83340038}</a:tableStyleId>
              </a:tblPr>
              <a:tblGrid>
                <a:gridCol w="2802890">
                  <a:extLst>
                    <a:ext uri="{9D8B030D-6E8A-4147-A177-3AD203B41FA5}">
                      <a16:colId xmlns:a16="http://schemas.microsoft.com/office/drawing/2014/main" val="3895441692"/>
                    </a:ext>
                  </a:extLst>
                </a:gridCol>
                <a:gridCol w="2802890">
                  <a:extLst>
                    <a:ext uri="{9D8B030D-6E8A-4147-A177-3AD203B41FA5}">
                      <a16:colId xmlns:a16="http://schemas.microsoft.com/office/drawing/2014/main" val="347344411"/>
                    </a:ext>
                  </a:extLst>
                </a:gridCol>
              </a:tblGrid>
              <a:tr h="0">
                <a:tc>
                  <a:txBody>
                    <a:bodyPr/>
                    <a:lstStyle/>
                    <a:p>
                      <a:pPr indent="180340" algn="ctr">
                        <a:lnSpc>
                          <a:spcPct val="150000"/>
                        </a:lnSpc>
                      </a:pPr>
                      <a:r>
                        <a:rPr lang="es-PY" sz="1200" b="1" dirty="0">
                          <a:effectLst/>
                        </a:rPr>
                        <a:t>Covariables</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gn="ctr">
                        <a:lnSpc>
                          <a:spcPct val="150000"/>
                        </a:lnSpc>
                      </a:pPr>
                      <a:r>
                        <a:rPr lang="es-PY" sz="1200" b="1" dirty="0">
                          <a:effectLst/>
                        </a:rPr>
                        <a:t>Tipo de covariable</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3715289218"/>
                  </a:ext>
                </a:extLst>
              </a:tr>
              <a:tr h="0">
                <a:tc>
                  <a:txBody>
                    <a:bodyPr/>
                    <a:lstStyle/>
                    <a:p>
                      <a:pPr indent="180340">
                        <a:lnSpc>
                          <a:spcPct val="150000"/>
                        </a:lnSpc>
                      </a:pPr>
                      <a:r>
                        <a:rPr lang="es-PY" sz="1200">
                          <a:effectLst/>
                        </a:rPr>
                        <a:t>Temperatura</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nSpc>
                          <a:spcPct val="150000"/>
                        </a:lnSpc>
                      </a:pPr>
                      <a:r>
                        <a:rPr lang="es-PY" sz="1200">
                          <a:effectLst/>
                        </a:rPr>
                        <a:t>Covariable futura</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939513643"/>
                  </a:ext>
                </a:extLst>
              </a:tr>
              <a:tr h="0">
                <a:tc>
                  <a:txBody>
                    <a:bodyPr/>
                    <a:lstStyle/>
                    <a:p>
                      <a:pPr indent="180340">
                        <a:lnSpc>
                          <a:spcPct val="150000"/>
                        </a:lnSpc>
                      </a:pPr>
                      <a:r>
                        <a:rPr lang="es-PY" sz="1200">
                          <a:effectLst/>
                        </a:rPr>
                        <a:t>Humedad</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nSpc>
                          <a:spcPct val="150000"/>
                        </a:lnSpc>
                      </a:pPr>
                      <a:r>
                        <a:rPr lang="es-PY" sz="1200">
                          <a:effectLst/>
                        </a:rPr>
                        <a:t>Covariable futura</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3128325580"/>
                  </a:ext>
                </a:extLst>
              </a:tr>
              <a:tr h="0">
                <a:tc>
                  <a:txBody>
                    <a:bodyPr/>
                    <a:lstStyle/>
                    <a:p>
                      <a:pPr indent="180340">
                        <a:lnSpc>
                          <a:spcPct val="150000"/>
                        </a:lnSpc>
                      </a:pPr>
                      <a:r>
                        <a:rPr lang="es-PY" sz="1200">
                          <a:effectLst/>
                        </a:rPr>
                        <a:t>Año</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nSpc>
                          <a:spcPct val="150000"/>
                        </a:lnSpc>
                      </a:pPr>
                      <a:r>
                        <a:rPr lang="es-PY" sz="1200">
                          <a:effectLst/>
                        </a:rPr>
                        <a:t>Covariable futura</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498273445"/>
                  </a:ext>
                </a:extLst>
              </a:tr>
              <a:tr h="0">
                <a:tc>
                  <a:txBody>
                    <a:bodyPr/>
                    <a:lstStyle/>
                    <a:p>
                      <a:pPr indent="180340">
                        <a:lnSpc>
                          <a:spcPct val="150000"/>
                        </a:lnSpc>
                      </a:pPr>
                      <a:r>
                        <a:rPr lang="es-PY" sz="1200">
                          <a:effectLst/>
                        </a:rPr>
                        <a:t>Mes (cosenoidal)</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nSpc>
                          <a:spcPct val="150000"/>
                        </a:lnSpc>
                      </a:pPr>
                      <a:r>
                        <a:rPr lang="es-PY" sz="1200">
                          <a:effectLst/>
                        </a:rPr>
                        <a:t>Covariable futura</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524511134"/>
                  </a:ext>
                </a:extLst>
              </a:tr>
              <a:tr h="0">
                <a:tc>
                  <a:txBody>
                    <a:bodyPr/>
                    <a:lstStyle/>
                    <a:p>
                      <a:pPr indent="180340">
                        <a:lnSpc>
                          <a:spcPct val="150000"/>
                        </a:lnSpc>
                      </a:pPr>
                      <a:r>
                        <a:rPr lang="es-PY" sz="1200">
                          <a:effectLst/>
                        </a:rPr>
                        <a:t>Mes (senoidal)</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nSpc>
                          <a:spcPct val="150000"/>
                        </a:lnSpc>
                      </a:pPr>
                      <a:r>
                        <a:rPr lang="es-PY" sz="1200">
                          <a:effectLst/>
                        </a:rPr>
                        <a:t>Covariable futura</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638086971"/>
                  </a:ext>
                </a:extLst>
              </a:tr>
              <a:tr h="0">
                <a:tc>
                  <a:txBody>
                    <a:bodyPr/>
                    <a:lstStyle/>
                    <a:p>
                      <a:pPr indent="180340">
                        <a:lnSpc>
                          <a:spcPct val="150000"/>
                        </a:lnSpc>
                        <a:tabLst>
                          <a:tab pos="1968500" algn="l"/>
                        </a:tabLst>
                      </a:pPr>
                      <a:r>
                        <a:rPr lang="es-PY" sz="1200">
                          <a:effectLst/>
                        </a:rPr>
                        <a:t>Día de la Semana (cosenoidal)</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nSpc>
                          <a:spcPct val="150000"/>
                        </a:lnSpc>
                      </a:pPr>
                      <a:r>
                        <a:rPr lang="es-PY" sz="1200">
                          <a:effectLst/>
                        </a:rPr>
                        <a:t>Covariable futura</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44423658"/>
                  </a:ext>
                </a:extLst>
              </a:tr>
              <a:tr h="0">
                <a:tc>
                  <a:txBody>
                    <a:bodyPr/>
                    <a:lstStyle/>
                    <a:p>
                      <a:pPr indent="180340">
                        <a:lnSpc>
                          <a:spcPct val="150000"/>
                        </a:lnSpc>
                      </a:pPr>
                      <a:r>
                        <a:rPr lang="es-PY" sz="1200">
                          <a:effectLst/>
                        </a:rPr>
                        <a:t>Día de la Semana (senoidal)</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nSpc>
                          <a:spcPct val="150000"/>
                        </a:lnSpc>
                      </a:pPr>
                      <a:r>
                        <a:rPr lang="es-PY" sz="1200" dirty="0">
                          <a:effectLst/>
                        </a:rPr>
                        <a:t>Covariable futura</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523717431"/>
                  </a:ext>
                </a:extLst>
              </a:tr>
            </a:tbl>
          </a:graphicData>
        </a:graphic>
      </p:graphicFrame>
      <p:sp>
        <p:nvSpPr>
          <p:cNvPr id="6" name="TextBox 5">
            <a:extLst>
              <a:ext uri="{FF2B5EF4-FFF2-40B4-BE49-F238E27FC236}">
                <a16:creationId xmlns:a16="http://schemas.microsoft.com/office/drawing/2014/main" id="{C8852E33-B0DF-CE76-2D58-CF808CD3943E}"/>
              </a:ext>
            </a:extLst>
          </p:cNvPr>
          <p:cNvSpPr txBox="1"/>
          <p:nvPr/>
        </p:nvSpPr>
        <p:spPr>
          <a:xfrm>
            <a:off x="1957227" y="1251574"/>
            <a:ext cx="5095982" cy="954107"/>
          </a:xfrm>
          <a:prstGeom prst="rect">
            <a:avLst/>
          </a:prstGeom>
          <a:noFill/>
        </p:spPr>
        <p:txBody>
          <a:bodyPr wrap="square">
            <a:spAutoFit/>
          </a:bodyPr>
          <a:lstStyle/>
          <a:p>
            <a:pPr algn="ctr"/>
            <a:r>
              <a:rPr lang="es-PY" sz="1400" i="1" dirty="0">
                <a:effectLst/>
                <a:latin typeface="Hanken Grotesk" panose="020B0604020202020204" charset="0"/>
                <a:ea typeface="Yu Mincho" panose="02020400000000000000" pitchFamily="18" charset="-128"/>
              </a:rPr>
              <a:t>“Si los valores son conocidos por adelantado, entonces son covariables futuras (o pueden ser utilizados también como covariables pasadas). Caso contrario, son covariables pasadas.”</a:t>
            </a:r>
            <a:endParaRPr lang="en-US" dirty="0">
              <a:latin typeface="Hanken Grotesk" panose="020B0604020202020204" charset="0"/>
            </a:endParaRPr>
          </a:p>
        </p:txBody>
      </p:sp>
      <p:graphicFrame>
        <p:nvGraphicFramePr>
          <p:cNvPr id="3" name="Table 2">
            <a:extLst>
              <a:ext uri="{FF2B5EF4-FFF2-40B4-BE49-F238E27FC236}">
                <a16:creationId xmlns:a16="http://schemas.microsoft.com/office/drawing/2014/main" id="{E8787315-B3A2-2583-2118-D59C9B5D1216}"/>
              </a:ext>
            </a:extLst>
          </p:cNvPr>
          <p:cNvGraphicFramePr>
            <a:graphicFrameLocks noGrp="1"/>
          </p:cNvGraphicFramePr>
          <p:nvPr>
            <p:extLst>
              <p:ext uri="{D42A27DB-BD31-4B8C-83A1-F6EECF244321}">
                <p14:modId xmlns:p14="http://schemas.microsoft.com/office/powerpoint/2010/main" val="789899068"/>
              </p:ext>
            </p:extLst>
          </p:nvPr>
        </p:nvGraphicFramePr>
        <p:xfrm>
          <a:off x="1835892" y="4287122"/>
          <a:ext cx="5605780" cy="244793"/>
        </p:xfrm>
        <a:graphic>
          <a:graphicData uri="http://schemas.openxmlformats.org/drawingml/2006/table">
            <a:tbl>
              <a:tblPr firstRow="1" firstCol="1" bandRow="1">
                <a:tableStyleId>{B8F78F6A-5F2B-4972-8651-76AB83340038}</a:tableStyleId>
              </a:tblPr>
              <a:tblGrid>
                <a:gridCol w="2802890">
                  <a:extLst>
                    <a:ext uri="{9D8B030D-6E8A-4147-A177-3AD203B41FA5}">
                      <a16:colId xmlns:a16="http://schemas.microsoft.com/office/drawing/2014/main" val="218914622"/>
                    </a:ext>
                  </a:extLst>
                </a:gridCol>
                <a:gridCol w="2802890">
                  <a:extLst>
                    <a:ext uri="{9D8B030D-6E8A-4147-A177-3AD203B41FA5}">
                      <a16:colId xmlns:a16="http://schemas.microsoft.com/office/drawing/2014/main" val="1611141252"/>
                    </a:ext>
                  </a:extLst>
                </a:gridCol>
              </a:tblGrid>
              <a:tr h="0">
                <a:tc>
                  <a:txBody>
                    <a:bodyPr/>
                    <a:lstStyle/>
                    <a:p>
                      <a:pPr indent="180340">
                        <a:lnSpc>
                          <a:spcPct val="150000"/>
                        </a:lnSpc>
                      </a:pPr>
                      <a:r>
                        <a:rPr lang="es-PY" sz="1200" dirty="0">
                          <a:effectLst/>
                        </a:rPr>
                        <a:t>Feriados</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nSpc>
                          <a:spcPct val="150000"/>
                        </a:lnSpc>
                      </a:pPr>
                      <a:r>
                        <a:rPr lang="es-PY" sz="1200" dirty="0">
                          <a:effectLst/>
                        </a:rPr>
                        <a:t>Covariable futura</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95198136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9"/>
          <p:cNvSpPr txBox="1">
            <a:spLocks noGrp="1"/>
          </p:cNvSpPr>
          <p:nvPr>
            <p:ph type="title"/>
          </p:nvPr>
        </p:nvSpPr>
        <p:spPr>
          <a:xfrm>
            <a:off x="1278548" y="1478044"/>
            <a:ext cx="2401824" cy="1510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Ajustes de algoritmos</a:t>
            </a:r>
            <a:endParaRPr dirty="0"/>
          </a:p>
        </p:txBody>
      </p:sp>
      <p:pic>
        <p:nvPicPr>
          <p:cNvPr id="3" name="Picture 2">
            <a:extLst>
              <a:ext uri="{FF2B5EF4-FFF2-40B4-BE49-F238E27FC236}">
                <a16:creationId xmlns:a16="http://schemas.microsoft.com/office/drawing/2014/main" id="{3533F329-0937-CD93-3F99-8A80F5EC38B5}"/>
              </a:ext>
            </a:extLst>
          </p:cNvPr>
          <p:cNvPicPr>
            <a:picLocks noChangeAspect="1"/>
          </p:cNvPicPr>
          <p:nvPr/>
        </p:nvPicPr>
        <p:blipFill rotWithShape="1">
          <a:blip r:embed="rId3">
            <a:extLst>
              <a:ext uri="{28A0092B-C50C-407E-A947-70E740481C1C}">
                <a14:useLocalDpi xmlns:a14="http://schemas.microsoft.com/office/drawing/2010/main" val="0"/>
              </a:ext>
            </a:extLst>
          </a:blip>
          <a:srcRect l="50046" t="39218" r="-567" b="24644"/>
          <a:stretch/>
        </p:blipFill>
        <p:spPr bwMode="auto">
          <a:xfrm>
            <a:off x="4159781" y="630620"/>
            <a:ext cx="3705671" cy="3179380"/>
          </a:xfrm>
          <a:prstGeom prst="rect">
            <a:avLst/>
          </a:prstGeom>
          <a:noFill/>
          <a:ln>
            <a:noFill/>
          </a:ln>
        </p:spPr>
      </p:pic>
      <p:pic>
        <p:nvPicPr>
          <p:cNvPr id="5" name="Picture 4">
            <a:extLst>
              <a:ext uri="{FF2B5EF4-FFF2-40B4-BE49-F238E27FC236}">
                <a16:creationId xmlns:a16="http://schemas.microsoft.com/office/drawing/2014/main" id="{55AAD8BB-F561-2CFA-3C9F-93D15A9E6B01}"/>
              </a:ext>
            </a:extLst>
          </p:cNvPr>
          <p:cNvPicPr>
            <a:picLocks noChangeAspect="1"/>
          </p:cNvPicPr>
          <p:nvPr/>
        </p:nvPicPr>
        <p:blipFill>
          <a:blip r:embed="rId4"/>
          <a:stretch>
            <a:fillRect/>
          </a:stretch>
        </p:blipFill>
        <p:spPr>
          <a:xfrm>
            <a:off x="1547563" y="3942199"/>
            <a:ext cx="6464346" cy="900000"/>
          </a:xfrm>
          <a:prstGeom prst="rect">
            <a:avLst/>
          </a:prstGeom>
        </p:spPr>
      </p:pic>
    </p:spTree>
    <p:extLst>
      <p:ext uri="{BB962C8B-B14F-4D97-AF65-F5344CB8AC3E}">
        <p14:creationId xmlns:p14="http://schemas.microsoft.com/office/powerpoint/2010/main" val="2199432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Parada temprana (EarlyStopper)</a:t>
            </a:r>
            <a:endParaRPr dirty="0"/>
          </a:p>
        </p:txBody>
      </p:sp>
      <p:pic>
        <p:nvPicPr>
          <p:cNvPr id="7170" name="Picture 2" descr="Early Stopping in Practice: an example with Keras and TensorFlow 2.0 | by  B. Chen | Towards Data Science">
            <a:extLst>
              <a:ext uri="{FF2B5EF4-FFF2-40B4-BE49-F238E27FC236}">
                <a16:creationId xmlns:a16="http://schemas.microsoft.com/office/drawing/2014/main" id="{A951B45D-36CE-8348-3020-B5D0333D0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9" t="658"/>
          <a:stretch/>
        </p:blipFill>
        <p:spPr bwMode="auto">
          <a:xfrm>
            <a:off x="1931185" y="1229627"/>
            <a:ext cx="5194827" cy="33030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A77726-1965-A6DA-207B-47F140F258CB}"/>
              </a:ext>
            </a:extLst>
          </p:cNvPr>
          <p:cNvSpPr txBox="1"/>
          <p:nvPr/>
        </p:nvSpPr>
        <p:spPr>
          <a:xfrm>
            <a:off x="5693980" y="2785724"/>
            <a:ext cx="112723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PY" b="1" dirty="0">
                <a:solidFill>
                  <a:srgbClr val="C00000"/>
                </a:solidFill>
              </a:rPr>
              <a:t>Validación</a:t>
            </a:r>
            <a:endParaRPr lang="en-US" b="1" dirty="0">
              <a:solidFill>
                <a:srgbClr val="C00000"/>
              </a:solidFill>
            </a:endParaRPr>
          </a:p>
        </p:txBody>
      </p:sp>
      <p:sp>
        <p:nvSpPr>
          <p:cNvPr id="3" name="TextBox 2">
            <a:extLst>
              <a:ext uri="{FF2B5EF4-FFF2-40B4-BE49-F238E27FC236}">
                <a16:creationId xmlns:a16="http://schemas.microsoft.com/office/drawing/2014/main" id="{A6F8E3D6-B8FD-2FF0-2C4B-3B0598AE285F}"/>
              </a:ext>
            </a:extLst>
          </p:cNvPr>
          <p:cNvSpPr txBox="1"/>
          <p:nvPr/>
        </p:nvSpPr>
        <p:spPr>
          <a:xfrm>
            <a:off x="1820919" y="1309021"/>
            <a:ext cx="64375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PY" b="1" dirty="0"/>
              <a:t>Error</a:t>
            </a:r>
            <a:endParaRPr lang="en-US" b="1" dirty="0"/>
          </a:p>
        </p:txBody>
      </p:sp>
      <p:sp>
        <p:nvSpPr>
          <p:cNvPr id="4" name="TextBox 3">
            <a:extLst>
              <a:ext uri="{FF2B5EF4-FFF2-40B4-BE49-F238E27FC236}">
                <a16:creationId xmlns:a16="http://schemas.microsoft.com/office/drawing/2014/main" id="{105069F2-955F-5BB7-D493-58892266F6DC}"/>
              </a:ext>
            </a:extLst>
          </p:cNvPr>
          <p:cNvSpPr txBox="1"/>
          <p:nvPr/>
        </p:nvSpPr>
        <p:spPr>
          <a:xfrm>
            <a:off x="3221420" y="4224862"/>
            <a:ext cx="223870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PY" b="1" dirty="0">
                <a:solidFill>
                  <a:srgbClr val="00B0F0"/>
                </a:solidFill>
              </a:rPr>
              <a:t>Parar el entrenamiento</a:t>
            </a:r>
            <a:endParaRPr lang="en-US" b="1" dirty="0">
              <a:solidFill>
                <a:srgbClr val="00B0F0"/>
              </a:solidFill>
            </a:endParaRPr>
          </a:p>
        </p:txBody>
      </p:sp>
      <p:sp>
        <p:nvSpPr>
          <p:cNvPr id="5" name="TextBox 4">
            <a:extLst>
              <a:ext uri="{FF2B5EF4-FFF2-40B4-BE49-F238E27FC236}">
                <a16:creationId xmlns:a16="http://schemas.microsoft.com/office/drawing/2014/main" id="{B5C68FA8-13A5-E9D2-FF98-4BE683F2EC69}"/>
              </a:ext>
            </a:extLst>
          </p:cNvPr>
          <p:cNvSpPr txBox="1"/>
          <p:nvPr/>
        </p:nvSpPr>
        <p:spPr>
          <a:xfrm>
            <a:off x="5631007" y="4151290"/>
            <a:ext cx="223870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PY" b="1" dirty="0"/>
              <a:t>Número de </a:t>
            </a:r>
            <a:r>
              <a:rPr lang="es-PY" b="1" dirty="0" err="1"/>
              <a:t>epochs</a:t>
            </a:r>
            <a:endParaRPr lang="en-US" b="1" dirty="0"/>
          </a:p>
        </p:txBody>
      </p:sp>
      <p:sp>
        <p:nvSpPr>
          <p:cNvPr id="6" name="TextBox 5">
            <a:extLst>
              <a:ext uri="{FF2B5EF4-FFF2-40B4-BE49-F238E27FC236}">
                <a16:creationId xmlns:a16="http://schemas.microsoft.com/office/drawing/2014/main" id="{7A1D0F04-2690-D78B-3C5A-71994C806190}"/>
              </a:ext>
            </a:extLst>
          </p:cNvPr>
          <p:cNvSpPr txBox="1"/>
          <p:nvPr/>
        </p:nvSpPr>
        <p:spPr>
          <a:xfrm>
            <a:off x="5693980" y="3673069"/>
            <a:ext cx="1445173"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PY" b="1" dirty="0"/>
              <a:t>Entrenamiento</a:t>
            </a:r>
            <a:endParaRPr lang="en-US" b="1" dirty="0"/>
          </a:p>
        </p:txBody>
      </p:sp>
    </p:spTree>
    <p:extLst>
      <p:ext uri="{BB962C8B-B14F-4D97-AF65-F5344CB8AC3E}">
        <p14:creationId xmlns:p14="http://schemas.microsoft.com/office/powerpoint/2010/main" val="1869284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3"/>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Convergencia con EarlyStopper</a:t>
            </a:r>
            <a:endParaRPr dirty="0"/>
          </a:p>
        </p:txBody>
      </p:sp>
      <p:graphicFrame>
        <p:nvGraphicFramePr>
          <p:cNvPr id="2" name="Table 1">
            <a:extLst>
              <a:ext uri="{FF2B5EF4-FFF2-40B4-BE49-F238E27FC236}">
                <a16:creationId xmlns:a16="http://schemas.microsoft.com/office/drawing/2014/main" id="{69F45FDA-B14C-BEDA-E853-89FBDC9BD99E}"/>
              </a:ext>
            </a:extLst>
          </p:cNvPr>
          <p:cNvGraphicFramePr>
            <a:graphicFrameLocks noGrp="1"/>
          </p:cNvGraphicFramePr>
          <p:nvPr>
            <p:extLst>
              <p:ext uri="{D42A27DB-BD31-4B8C-83A1-F6EECF244321}">
                <p14:modId xmlns:p14="http://schemas.microsoft.com/office/powerpoint/2010/main" val="293596127"/>
              </p:ext>
            </p:extLst>
          </p:nvPr>
        </p:nvGraphicFramePr>
        <p:xfrm>
          <a:off x="2003582" y="1364318"/>
          <a:ext cx="5393690" cy="979172"/>
        </p:xfrm>
        <a:graphic>
          <a:graphicData uri="http://schemas.openxmlformats.org/drawingml/2006/table">
            <a:tbl>
              <a:tblPr firstRow="1" firstCol="1" bandRow="1">
                <a:tableStyleId>{B8F78F6A-5F2B-4972-8651-76AB83340038}</a:tableStyleId>
              </a:tblPr>
              <a:tblGrid>
                <a:gridCol w="2696845">
                  <a:extLst>
                    <a:ext uri="{9D8B030D-6E8A-4147-A177-3AD203B41FA5}">
                      <a16:colId xmlns:a16="http://schemas.microsoft.com/office/drawing/2014/main" val="1997930817"/>
                    </a:ext>
                  </a:extLst>
                </a:gridCol>
                <a:gridCol w="2696845">
                  <a:extLst>
                    <a:ext uri="{9D8B030D-6E8A-4147-A177-3AD203B41FA5}">
                      <a16:colId xmlns:a16="http://schemas.microsoft.com/office/drawing/2014/main" val="3205387274"/>
                    </a:ext>
                  </a:extLst>
                </a:gridCol>
              </a:tblGrid>
              <a:tr h="0">
                <a:tc>
                  <a:txBody>
                    <a:bodyPr/>
                    <a:lstStyle/>
                    <a:p>
                      <a:pPr indent="180340" algn="just">
                        <a:lnSpc>
                          <a:spcPct val="150000"/>
                        </a:lnSpc>
                      </a:pPr>
                      <a:r>
                        <a:rPr lang="es-PY" sz="1200" b="1" dirty="0">
                          <a:effectLst/>
                        </a:rPr>
                        <a:t>R2</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gn="just">
                        <a:lnSpc>
                          <a:spcPct val="150000"/>
                        </a:lnSpc>
                      </a:pPr>
                      <a:r>
                        <a:rPr lang="en-US" sz="1200">
                          <a:effectLst/>
                        </a:rPr>
                        <a:t>0,63163</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3273015161"/>
                  </a:ext>
                </a:extLst>
              </a:tr>
              <a:tr h="0">
                <a:tc>
                  <a:txBody>
                    <a:bodyPr/>
                    <a:lstStyle/>
                    <a:p>
                      <a:pPr indent="180340" algn="just">
                        <a:lnSpc>
                          <a:spcPct val="150000"/>
                        </a:lnSpc>
                      </a:pPr>
                      <a:r>
                        <a:rPr lang="es-PY" sz="1200" b="1" dirty="0">
                          <a:effectLst/>
                        </a:rPr>
                        <a:t>MSE</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gn="just">
                        <a:lnSpc>
                          <a:spcPct val="150000"/>
                        </a:lnSpc>
                      </a:pPr>
                      <a:r>
                        <a:rPr lang="en-US" sz="1200">
                          <a:effectLst/>
                        </a:rPr>
                        <a:t>106746,695</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086651814"/>
                  </a:ext>
                </a:extLst>
              </a:tr>
              <a:tr h="0">
                <a:tc>
                  <a:txBody>
                    <a:bodyPr/>
                    <a:lstStyle/>
                    <a:p>
                      <a:pPr indent="180340" algn="just">
                        <a:lnSpc>
                          <a:spcPct val="150000"/>
                        </a:lnSpc>
                      </a:pPr>
                      <a:r>
                        <a:rPr lang="es-PY" sz="1200" b="1" dirty="0">
                          <a:effectLst/>
                        </a:rPr>
                        <a:t>RMSE</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gn="just">
                        <a:lnSpc>
                          <a:spcPct val="150000"/>
                        </a:lnSpc>
                      </a:pPr>
                      <a:r>
                        <a:rPr lang="en-US" sz="1200">
                          <a:effectLst/>
                        </a:rPr>
                        <a:t>326,721 (MW)</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887572053"/>
                  </a:ext>
                </a:extLst>
              </a:tr>
              <a:tr h="0">
                <a:tc>
                  <a:txBody>
                    <a:bodyPr/>
                    <a:lstStyle/>
                    <a:p>
                      <a:pPr indent="180340" algn="just">
                        <a:lnSpc>
                          <a:spcPct val="150000"/>
                        </a:lnSpc>
                      </a:pPr>
                      <a:r>
                        <a:rPr lang="es-PY" sz="1200" b="1" dirty="0">
                          <a:effectLst/>
                        </a:rPr>
                        <a:t>MAXERROR</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tc>
                  <a:txBody>
                    <a:bodyPr/>
                    <a:lstStyle/>
                    <a:p>
                      <a:pPr indent="180340" algn="just">
                        <a:lnSpc>
                          <a:spcPct val="150000"/>
                        </a:lnSpc>
                      </a:pPr>
                      <a:r>
                        <a:rPr lang="en-US" sz="1200" dirty="0">
                          <a:effectLst/>
                        </a:rPr>
                        <a:t>2096,142 (MW)</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038420467"/>
                  </a:ext>
                </a:extLst>
              </a:tr>
            </a:tbl>
          </a:graphicData>
        </a:graphic>
      </p:graphicFrame>
      <p:pic>
        <p:nvPicPr>
          <p:cNvPr id="3" name="Picture 2">
            <a:extLst>
              <a:ext uri="{FF2B5EF4-FFF2-40B4-BE49-F238E27FC236}">
                <a16:creationId xmlns:a16="http://schemas.microsoft.com/office/drawing/2014/main" id="{79A83F93-43A5-58DD-6543-0C84041970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036"/>
          <a:stretch/>
        </p:blipFill>
        <p:spPr bwMode="auto">
          <a:xfrm>
            <a:off x="1814232" y="2481726"/>
            <a:ext cx="5583040" cy="2280464"/>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3"/>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Convergencia con EarlyStopper</a:t>
            </a:r>
            <a:endParaRPr dirty="0"/>
          </a:p>
        </p:txBody>
      </p:sp>
      <p:pic>
        <p:nvPicPr>
          <p:cNvPr id="2" name="Picture 1">
            <a:extLst>
              <a:ext uri="{FF2B5EF4-FFF2-40B4-BE49-F238E27FC236}">
                <a16:creationId xmlns:a16="http://schemas.microsoft.com/office/drawing/2014/main" id="{F2692C29-6692-2B75-5A18-85DF702849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187"/>
          <a:stretch/>
        </p:blipFill>
        <p:spPr bwMode="auto">
          <a:xfrm>
            <a:off x="1724249" y="1106334"/>
            <a:ext cx="5717992" cy="2314960"/>
          </a:xfrm>
          <a:prstGeom prst="rect">
            <a:avLst/>
          </a:prstGeom>
          <a:noFill/>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49A7FBBA-C68E-546F-6F53-EDEE4B71DDC6}"/>
              </a:ext>
            </a:extLst>
          </p:cNvPr>
          <p:cNvGraphicFramePr>
            <a:graphicFrameLocks noGrp="1"/>
          </p:cNvGraphicFramePr>
          <p:nvPr>
            <p:extLst>
              <p:ext uri="{D42A27DB-BD31-4B8C-83A1-F6EECF244321}">
                <p14:modId xmlns:p14="http://schemas.microsoft.com/office/powerpoint/2010/main" val="192228176"/>
              </p:ext>
            </p:extLst>
          </p:nvPr>
        </p:nvGraphicFramePr>
        <p:xfrm>
          <a:off x="1359515" y="3509903"/>
          <a:ext cx="6680013" cy="979172"/>
        </p:xfrm>
        <a:graphic>
          <a:graphicData uri="http://schemas.openxmlformats.org/drawingml/2006/table">
            <a:tbl>
              <a:tblPr firstRow="1" firstCol="1" bandRow="1">
                <a:tableStyleId>{B8F78F6A-5F2B-4972-8651-76AB83340038}</a:tableStyleId>
              </a:tblPr>
              <a:tblGrid>
                <a:gridCol w="967582">
                  <a:extLst>
                    <a:ext uri="{9D8B030D-6E8A-4147-A177-3AD203B41FA5}">
                      <a16:colId xmlns:a16="http://schemas.microsoft.com/office/drawing/2014/main" val="388136636"/>
                    </a:ext>
                  </a:extLst>
                </a:gridCol>
                <a:gridCol w="1068512">
                  <a:extLst>
                    <a:ext uri="{9D8B030D-6E8A-4147-A177-3AD203B41FA5}">
                      <a16:colId xmlns:a16="http://schemas.microsoft.com/office/drawing/2014/main" val="3980242651"/>
                    </a:ext>
                  </a:extLst>
                </a:gridCol>
                <a:gridCol w="847618">
                  <a:extLst>
                    <a:ext uri="{9D8B030D-6E8A-4147-A177-3AD203B41FA5}">
                      <a16:colId xmlns:a16="http://schemas.microsoft.com/office/drawing/2014/main" val="964733322"/>
                    </a:ext>
                  </a:extLst>
                </a:gridCol>
                <a:gridCol w="647272">
                  <a:extLst>
                    <a:ext uri="{9D8B030D-6E8A-4147-A177-3AD203B41FA5}">
                      <a16:colId xmlns:a16="http://schemas.microsoft.com/office/drawing/2014/main" val="420002071"/>
                    </a:ext>
                  </a:extLst>
                </a:gridCol>
                <a:gridCol w="965771">
                  <a:extLst>
                    <a:ext uri="{9D8B030D-6E8A-4147-A177-3AD203B41FA5}">
                      <a16:colId xmlns:a16="http://schemas.microsoft.com/office/drawing/2014/main" val="1843309473"/>
                    </a:ext>
                  </a:extLst>
                </a:gridCol>
                <a:gridCol w="929811">
                  <a:extLst>
                    <a:ext uri="{9D8B030D-6E8A-4147-A177-3AD203B41FA5}">
                      <a16:colId xmlns:a16="http://schemas.microsoft.com/office/drawing/2014/main" val="22764746"/>
                    </a:ext>
                  </a:extLst>
                </a:gridCol>
                <a:gridCol w="1253447">
                  <a:extLst>
                    <a:ext uri="{9D8B030D-6E8A-4147-A177-3AD203B41FA5}">
                      <a16:colId xmlns:a16="http://schemas.microsoft.com/office/drawing/2014/main" val="3712698921"/>
                    </a:ext>
                  </a:extLst>
                </a:gridCol>
              </a:tblGrid>
              <a:tr h="0">
                <a:tc>
                  <a:txBody>
                    <a:bodyPr/>
                    <a:lstStyle/>
                    <a:p>
                      <a:pPr indent="180340" algn="l">
                        <a:lnSpc>
                          <a:spcPct val="150000"/>
                        </a:lnSpc>
                      </a:pPr>
                      <a:r>
                        <a:rPr lang="es-PY" sz="1200" b="1" dirty="0">
                          <a:effectLst/>
                        </a:rPr>
                        <a:t>Función</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l">
                        <a:lnSpc>
                          <a:spcPct val="150000"/>
                        </a:lnSpc>
                      </a:pPr>
                      <a:r>
                        <a:rPr lang="es-PY" sz="1200" b="1" dirty="0">
                          <a:effectLst/>
                        </a:rPr>
                        <a:t>Paciencia</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b="1">
                          <a:effectLst/>
                        </a:rPr>
                        <a:t>∆</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l">
                        <a:lnSpc>
                          <a:spcPct val="150000"/>
                        </a:lnSpc>
                      </a:pPr>
                      <a:r>
                        <a:rPr lang="es-PY" sz="1200" b="1" dirty="0">
                          <a:effectLst/>
                        </a:rPr>
                        <a:t>R2</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l">
                        <a:lnSpc>
                          <a:spcPct val="150000"/>
                        </a:lnSpc>
                      </a:pPr>
                      <a:r>
                        <a:rPr lang="es-PY" sz="1200" b="1" dirty="0">
                          <a:effectLst/>
                        </a:rPr>
                        <a:t>MSE</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l">
                        <a:lnSpc>
                          <a:spcPct val="150000"/>
                        </a:lnSpc>
                      </a:pPr>
                      <a:r>
                        <a:rPr lang="es-PY" sz="1200" b="1" dirty="0">
                          <a:effectLst/>
                        </a:rPr>
                        <a:t>RMSE</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l">
                        <a:lnSpc>
                          <a:spcPct val="150000"/>
                        </a:lnSpc>
                      </a:pPr>
                      <a:r>
                        <a:rPr lang="es-PY" sz="1200" b="1" dirty="0">
                          <a:effectLst/>
                        </a:rPr>
                        <a:t>MAXERROR</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65589441"/>
                  </a:ext>
                </a:extLst>
              </a:tr>
              <a:tr h="0">
                <a:tc>
                  <a:txBody>
                    <a:bodyPr/>
                    <a:lstStyle/>
                    <a:p>
                      <a:pPr indent="180340" algn="ctr">
                        <a:lnSpc>
                          <a:spcPct val="150000"/>
                        </a:lnSpc>
                      </a:pPr>
                      <a:r>
                        <a:rPr lang="en-US" sz="1200" dirty="0">
                          <a:effectLst/>
                        </a:rPr>
                        <a:t>MAPE</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dirty="0">
                          <a:effectLst/>
                        </a:rPr>
                        <a:t>20</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dirty="0">
                          <a:effectLst/>
                        </a:rPr>
                        <a:t>0,1</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dirty="0">
                          <a:effectLst/>
                        </a:rPr>
                        <a:t>0,67</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n-US" sz="1200" dirty="0">
                          <a:effectLst/>
                        </a:rPr>
                        <a:t>95532,83</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n-US" sz="1200" dirty="0">
                          <a:effectLst/>
                        </a:rPr>
                        <a:t>309,08</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n-US" sz="1200" dirty="0">
                          <a:effectLst/>
                        </a:rPr>
                        <a:t>1617,742</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977477674"/>
                  </a:ext>
                </a:extLst>
              </a:tr>
              <a:tr h="0">
                <a:tc>
                  <a:txBody>
                    <a:bodyPr/>
                    <a:lstStyle/>
                    <a:p>
                      <a:pPr indent="180340" algn="ctr">
                        <a:lnSpc>
                          <a:spcPct val="150000"/>
                        </a:lnSpc>
                      </a:pPr>
                      <a:r>
                        <a:rPr lang="en-US" sz="1200">
                          <a:effectLst/>
                        </a:rPr>
                        <a:t>MAPE</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rPr>
                        <a:t>15</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rPr>
                        <a:t>0,15</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rPr>
                        <a:t>0,68</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n-US" sz="1200" dirty="0">
                          <a:effectLst/>
                        </a:rPr>
                        <a:t>94099,35</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n-US" sz="1200" dirty="0">
                          <a:effectLst/>
                        </a:rPr>
                        <a:t>306,756</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n-US" sz="1200" dirty="0">
                          <a:effectLst/>
                        </a:rPr>
                        <a:t>1805,332</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724963988"/>
                  </a:ext>
                </a:extLst>
              </a:tr>
              <a:tr h="0">
                <a:tc>
                  <a:txBody>
                    <a:bodyPr/>
                    <a:lstStyle/>
                    <a:p>
                      <a:pPr indent="180340" algn="ctr">
                        <a:lnSpc>
                          <a:spcPct val="150000"/>
                        </a:lnSpc>
                      </a:pPr>
                      <a:r>
                        <a:rPr lang="en-US" sz="1200">
                          <a:effectLst/>
                        </a:rPr>
                        <a:t>MAPE</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rPr>
                        <a:t>2</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rPr>
                        <a:t>0,0001</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rPr>
                        <a:t>0,74</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n-US" sz="1200">
                          <a:effectLst/>
                        </a:rPr>
                        <a:t>79900,2</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n-US" sz="1200">
                          <a:effectLst/>
                        </a:rPr>
                        <a:t>282,666</a:t>
                      </a:r>
                      <a:endParaRPr lang="en-US"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n-US" sz="1200" dirty="0">
                          <a:effectLst/>
                        </a:rPr>
                        <a:t>1851,334</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356731281"/>
                  </a:ext>
                </a:extLst>
              </a:tr>
            </a:tbl>
          </a:graphicData>
        </a:graphic>
      </p:graphicFrame>
    </p:spTree>
    <p:extLst>
      <p:ext uri="{BB962C8B-B14F-4D97-AF65-F5344CB8AC3E}">
        <p14:creationId xmlns:p14="http://schemas.microsoft.com/office/powerpoint/2010/main" val="3921745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3"/>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Impacto de covariable Feriados</a:t>
            </a:r>
            <a:endParaRPr dirty="0"/>
          </a:p>
        </p:txBody>
      </p:sp>
      <p:pic>
        <p:nvPicPr>
          <p:cNvPr id="2" name="Picture 1">
            <a:extLst>
              <a:ext uri="{FF2B5EF4-FFF2-40B4-BE49-F238E27FC236}">
                <a16:creationId xmlns:a16="http://schemas.microsoft.com/office/drawing/2014/main" id="{9D2FE6F3-BA9B-0AE6-7FDC-CBA65C8E334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425" y="1539263"/>
            <a:ext cx="4130575" cy="2477931"/>
          </a:xfrm>
          <a:prstGeom prst="rect">
            <a:avLst/>
          </a:prstGeom>
          <a:noFill/>
          <a:ln>
            <a:noFill/>
          </a:ln>
        </p:spPr>
      </p:pic>
      <p:pic>
        <p:nvPicPr>
          <p:cNvPr id="3" name="Picture 2">
            <a:extLst>
              <a:ext uri="{FF2B5EF4-FFF2-40B4-BE49-F238E27FC236}">
                <a16:creationId xmlns:a16="http://schemas.microsoft.com/office/drawing/2014/main" id="{0E1F294D-C4EF-BBE6-1FA5-46E2B4828B4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3633" y="1594223"/>
            <a:ext cx="4130053" cy="2477931"/>
          </a:xfrm>
          <a:prstGeom prst="rect">
            <a:avLst/>
          </a:prstGeom>
          <a:noFill/>
          <a:ln>
            <a:noFill/>
          </a:ln>
        </p:spPr>
      </p:pic>
    </p:spTree>
    <p:extLst>
      <p:ext uri="{BB962C8B-B14F-4D97-AF65-F5344CB8AC3E}">
        <p14:creationId xmlns:p14="http://schemas.microsoft.com/office/powerpoint/2010/main" val="1342305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3"/>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Impacto de covariable Feriados</a:t>
            </a:r>
            <a:endParaRPr dirty="0"/>
          </a:p>
        </p:txBody>
      </p:sp>
      <p:pic>
        <p:nvPicPr>
          <p:cNvPr id="4" name="Picture 3">
            <a:extLst>
              <a:ext uri="{FF2B5EF4-FFF2-40B4-BE49-F238E27FC236}">
                <a16:creationId xmlns:a16="http://schemas.microsoft.com/office/drawing/2014/main" id="{D6AD5281-7634-860B-538F-8E2C54257E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103" y="1118410"/>
            <a:ext cx="4238090" cy="1695436"/>
          </a:xfrm>
          <a:prstGeom prst="rect">
            <a:avLst/>
          </a:prstGeom>
          <a:noFill/>
          <a:ln>
            <a:solidFill>
              <a:schemeClr val="bg2">
                <a:lumMod val="10000"/>
              </a:schemeClr>
            </a:solidFill>
          </a:ln>
        </p:spPr>
      </p:pic>
      <p:pic>
        <p:nvPicPr>
          <p:cNvPr id="5" name="Picture 4">
            <a:extLst>
              <a:ext uri="{FF2B5EF4-FFF2-40B4-BE49-F238E27FC236}">
                <a16:creationId xmlns:a16="http://schemas.microsoft.com/office/drawing/2014/main" id="{24F46E12-EB35-6405-1C3F-55F7CFFA0F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03" y="3126604"/>
            <a:ext cx="4238090" cy="1695435"/>
          </a:xfrm>
          <a:prstGeom prst="rect">
            <a:avLst/>
          </a:prstGeom>
          <a:noFill/>
          <a:ln>
            <a:solidFill>
              <a:schemeClr val="bg2">
                <a:lumMod val="10000"/>
              </a:schemeClr>
            </a:solidFill>
          </a:ln>
        </p:spPr>
      </p:pic>
      <p:graphicFrame>
        <p:nvGraphicFramePr>
          <p:cNvPr id="6" name="Table 5">
            <a:extLst>
              <a:ext uri="{FF2B5EF4-FFF2-40B4-BE49-F238E27FC236}">
                <a16:creationId xmlns:a16="http://schemas.microsoft.com/office/drawing/2014/main" id="{D41FD352-7DA2-4789-A854-947FD0297FB6}"/>
              </a:ext>
            </a:extLst>
          </p:cNvPr>
          <p:cNvGraphicFramePr>
            <a:graphicFrameLocks noGrp="1"/>
          </p:cNvGraphicFramePr>
          <p:nvPr>
            <p:extLst>
              <p:ext uri="{D42A27DB-BD31-4B8C-83A1-F6EECF244321}">
                <p14:modId xmlns:p14="http://schemas.microsoft.com/office/powerpoint/2010/main" val="292054273"/>
              </p:ext>
            </p:extLst>
          </p:nvPr>
        </p:nvGraphicFramePr>
        <p:xfrm>
          <a:off x="5203861" y="2448068"/>
          <a:ext cx="3539327" cy="914400"/>
        </p:xfrm>
        <a:graphic>
          <a:graphicData uri="http://schemas.openxmlformats.org/drawingml/2006/table">
            <a:tbl>
              <a:tblPr firstRow="1" firstCol="1" bandRow="1">
                <a:tableStyleId>{B8F78F6A-5F2B-4972-8651-76AB83340038}</a:tableStyleId>
              </a:tblPr>
              <a:tblGrid>
                <a:gridCol w="986318">
                  <a:extLst>
                    <a:ext uri="{9D8B030D-6E8A-4147-A177-3AD203B41FA5}">
                      <a16:colId xmlns:a16="http://schemas.microsoft.com/office/drawing/2014/main" val="1874756131"/>
                    </a:ext>
                  </a:extLst>
                </a:gridCol>
                <a:gridCol w="1320230">
                  <a:extLst>
                    <a:ext uri="{9D8B030D-6E8A-4147-A177-3AD203B41FA5}">
                      <a16:colId xmlns:a16="http://schemas.microsoft.com/office/drawing/2014/main" val="3496310758"/>
                    </a:ext>
                  </a:extLst>
                </a:gridCol>
                <a:gridCol w="1232779">
                  <a:extLst>
                    <a:ext uri="{9D8B030D-6E8A-4147-A177-3AD203B41FA5}">
                      <a16:colId xmlns:a16="http://schemas.microsoft.com/office/drawing/2014/main" val="17997477"/>
                    </a:ext>
                  </a:extLst>
                </a:gridCol>
              </a:tblGrid>
              <a:tr h="0">
                <a:tc>
                  <a:txBody>
                    <a:bodyPr/>
                    <a:lstStyle/>
                    <a:p>
                      <a:pPr indent="180340" algn="ctr">
                        <a:lnSpc>
                          <a:spcPct val="100000"/>
                        </a:lnSpc>
                      </a:pPr>
                      <a:r>
                        <a:rPr lang="es-PY" sz="1000" b="1" dirty="0">
                          <a:effectLst/>
                          <a:latin typeface="Hanken Grotesk" panose="020B0604020202020204" charset="0"/>
                        </a:rPr>
                        <a:t>Métrica</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00000"/>
                        </a:lnSpc>
                      </a:pPr>
                      <a:r>
                        <a:rPr lang="es-PY" sz="1000" b="1" dirty="0">
                          <a:effectLst/>
                          <a:latin typeface="Hanken Grotesk" panose="020B0604020202020204" charset="0"/>
                        </a:rPr>
                        <a:t>Valor sin “Feriados”</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00000"/>
                        </a:lnSpc>
                      </a:pPr>
                      <a:r>
                        <a:rPr lang="es-PY" sz="1000" b="1" dirty="0">
                          <a:effectLst/>
                          <a:latin typeface="Hanken Grotesk" panose="020B0604020202020204" charset="0"/>
                        </a:rPr>
                        <a:t>Valor con “Feriados”</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125273670"/>
                  </a:ext>
                </a:extLst>
              </a:tr>
              <a:tr h="0">
                <a:tc>
                  <a:txBody>
                    <a:bodyPr/>
                    <a:lstStyle/>
                    <a:p>
                      <a:pPr indent="180340" algn="ctr">
                        <a:lnSpc>
                          <a:spcPct val="100000"/>
                        </a:lnSpc>
                      </a:pPr>
                      <a:r>
                        <a:rPr lang="es-PY" sz="1000">
                          <a:effectLst/>
                          <a:latin typeface="Hanken Grotesk" panose="020B0604020202020204" charset="0"/>
                        </a:rPr>
                        <a:t>R2</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00000"/>
                        </a:lnSpc>
                      </a:pPr>
                      <a:r>
                        <a:rPr lang="en-US" sz="1000" dirty="0">
                          <a:effectLst/>
                          <a:latin typeface="Hanken Grotesk" panose="020B0604020202020204" charset="0"/>
                        </a:rPr>
                        <a:t>0,74</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00000"/>
                        </a:lnSpc>
                      </a:pPr>
                      <a:r>
                        <a:rPr lang="en-US" sz="1000">
                          <a:effectLst/>
                          <a:latin typeface="Hanken Grotesk" panose="020B0604020202020204" charset="0"/>
                        </a:rPr>
                        <a:t>0,711</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956108583"/>
                  </a:ext>
                </a:extLst>
              </a:tr>
              <a:tr h="0">
                <a:tc>
                  <a:txBody>
                    <a:bodyPr/>
                    <a:lstStyle/>
                    <a:p>
                      <a:pPr indent="180340" algn="ctr">
                        <a:lnSpc>
                          <a:spcPct val="100000"/>
                        </a:lnSpc>
                      </a:pPr>
                      <a:r>
                        <a:rPr lang="es-PY" sz="1000">
                          <a:effectLst/>
                          <a:latin typeface="Hanken Grotesk" panose="020B0604020202020204" charset="0"/>
                        </a:rPr>
                        <a:t>MSE</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00000"/>
                        </a:lnSpc>
                      </a:pPr>
                      <a:r>
                        <a:rPr lang="en-US" sz="1000" dirty="0">
                          <a:effectLst/>
                          <a:latin typeface="Hanken Grotesk" panose="020B0604020202020204" charset="0"/>
                        </a:rPr>
                        <a:t>79900,2</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00000"/>
                        </a:lnSpc>
                      </a:pPr>
                      <a:r>
                        <a:rPr lang="en-US" sz="1000">
                          <a:effectLst/>
                          <a:latin typeface="Hanken Grotesk" panose="020B0604020202020204" charset="0"/>
                        </a:rPr>
                        <a:t>83712,97</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830582956"/>
                  </a:ext>
                </a:extLst>
              </a:tr>
              <a:tr h="0">
                <a:tc>
                  <a:txBody>
                    <a:bodyPr/>
                    <a:lstStyle/>
                    <a:p>
                      <a:pPr indent="180340" algn="ctr">
                        <a:lnSpc>
                          <a:spcPct val="100000"/>
                        </a:lnSpc>
                      </a:pPr>
                      <a:r>
                        <a:rPr lang="es-PY" sz="1000">
                          <a:effectLst/>
                          <a:latin typeface="Hanken Grotesk" panose="020B0604020202020204" charset="0"/>
                        </a:rPr>
                        <a:t>RMSE</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00000"/>
                        </a:lnSpc>
                      </a:pPr>
                      <a:r>
                        <a:rPr lang="en-US" sz="1000" dirty="0">
                          <a:effectLst/>
                          <a:latin typeface="Hanken Grotesk" panose="020B0604020202020204" charset="0"/>
                        </a:rPr>
                        <a:t>282,666 (MW)</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00000"/>
                        </a:lnSpc>
                      </a:pPr>
                      <a:r>
                        <a:rPr lang="en-US" sz="1000" dirty="0">
                          <a:effectLst/>
                          <a:latin typeface="Hanken Grotesk" panose="020B0604020202020204" charset="0"/>
                        </a:rPr>
                        <a:t>289,34 (MW)</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15279177"/>
                  </a:ext>
                </a:extLst>
              </a:tr>
              <a:tr h="0">
                <a:tc>
                  <a:txBody>
                    <a:bodyPr/>
                    <a:lstStyle/>
                    <a:p>
                      <a:pPr indent="180340" algn="ctr">
                        <a:lnSpc>
                          <a:spcPct val="100000"/>
                        </a:lnSpc>
                      </a:pPr>
                      <a:r>
                        <a:rPr lang="es-PY" sz="1000">
                          <a:effectLst/>
                          <a:latin typeface="Hanken Grotesk" panose="020B0604020202020204" charset="0"/>
                        </a:rPr>
                        <a:t>MAXERROR</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00000"/>
                        </a:lnSpc>
                      </a:pPr>
                      <a:r>
                        <a:rPr lang="en-US" sz="1000" dirty="0">
                          <a:effectLst/>
                          <a:latin typeface="Hanken Grotesk" panose="020B0604020202020204" charset="0"/>
                        </a:rPr>
                        <a:t>1851,334 (MW)</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00000"/>
                        </a:lnSpc>
                      </a:pPr>
                      <a:r>
                        <a:rPr lang="en-US" sz="1000" dirty="0">
                          <a:effectLst/>
                          <a:latin typeface="Hanken Grotesk" panose="020B0604020202020204" charset="0"/>
                        </a:rPr>
                        <a:t>1980,201 (MW)</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07074276"/>
                  </a:ext>
                </a:extLst>
              </a:tr>
            </a:tbl>
          </a:graphicData>
        </a:graphic>
      </p:graphicFrame>
    </p:spTree>
    <p:extLst>
      <p:ext uri="{BB962C8B-B14F-4D97-AF65-F5344CB8AC3E}">
        <p14:creationId xmlns:p14="http://schemas.microsoft.com/office/powerpoint/2010/main" val="824710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3"/>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Explicabilidad de covariables</a:t>
            </a:r>
            <a:endParaRPr dirty="0"/>
          </a:p>
        </p:txBody>
      </p:sp>
      <p:pic>
        <p:nvPicPr>
          <p:cNvPr id="2" name="Picture 1">
            <a:extLst>
              <a:ext uri="{FF2B5EF4-FFF2-40B4-BE49-F238E27FC236}">
                <a16:creationId xmlns:a16="http://schemas.microsoft.com/office/drawing/2014/main" id="{7A636BA2-A727-9E78-FA19-A69180804A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6868" y="1017725"/>
            <a:ext cx="4950263" cy="3630502"/>
          </a:xfrm>
          <a:prstGeom prst="rect">
            <a:avLst/>
          </a:prstGeom>
          <a:noFill/>
          <a:ln>
            <a:noFill/>
          </a:ln>
        </p:spPr>
      </p:pic>
    </p:spTree>
    <p:extLst>
      <p:ext uri="{BB962C8B-B14F-4D97-AF65-F5344CB8AC3E}">
        <p14:creationId xmlns:p14="http://schemas.microsoft.com/office/powerpoint/2010/main" val="2676165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9"/>
          <p:cNvSpPr txBox="1">
            <a:spLocks noGrp="1"/>
          </p:cNvSpPr>
          <p:nvPr>
            <p:ph type="title"/>
          </p:nvPr>
        </p:nvSpPr>
        <p:spPr>
          <a:xfrm>
            <a:off x="1262782" y="1341410"/>
            <a:ext cx="2401824" cy="17959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Validación,</a:t>
            </a:r>
            <a:br>
              <a:rPr lang="en" dirty="0"/>
            </a:br>
            <a:r>
              <a:rPr lang="en" dirty="0"/>
              <a:t>optimización</a:t>
            </a:r>
            <a:br>
              <a:rPr lang="en" dirty="0"/>
            </a:br>
            <a:r>
              <a:rPr lang="en" dirty="0"/>
              <a:t>y selección del modelo</a:t>
            </a:r>
            <a:endParaRPr dirty="0"/>
          </a:p>
        </p:txBody>
      </p:sp>
      <p:pic>
        <p:nvPicPr>
          <p:cNvPr id="3" name="Picture 2">
            <a:extLst>
              <a:ext uri="{FF2B5EF4-FFF2-40B4-BE49-F238E27FC236}">
                <a16:creationId xmlns:a16="http://schemas.microsoft.com/office/drawing/2014/main" id="{3533F329-0937-CD93-3F99-8A80F5EC38B5}"/>
              </a:ext>
            </a:extLst>
          </p:cNvPr>
          <p:cNvPicPr>
            <a:picLocks noChangeAspect="1"/>
          </p:cNvPicPr>
          <p:nvPr/>
        </p:nvPicPr>
        <p:blipFill rotWithShape="1">
          <a:blip r:embed="rId3">
            <a:extLst>
              <a:ext uri="{28A0092B-C50C-407E-A947-70E740481C1C}">
                <a14:useLocalDpi xmlns:a14="http://schemas.microsoft.com/office/drawing/2010/main" val="0"/>
              </a:ext>
            </a:extLst>
          </a:blip>
          <a:srcRect l="-521" t="59825" r="50000" b="-324"/>
          <a:stretch/>
        </p:blipFill>
        <p:spPr bwMode="auto">
          <a:xfrm>
            <a:off x="4107229" y="326643"/>
            <a:ext cx="3705671" cy="3563006"/>
          </a:xfrm>
          <a:prstGeom prst="rect">
            <a:avLst/>
          </a:prstGeom>
          <a:noFill/>
          <a:ln>
            <a:noFill/>
          </a:ln>
        </p:spPr>
      </p:pic>
      <p:pic>
        <p:nvPicPr>
          <p:cNvPr id="4" name="Picture 3">
            <a:extLst>
              <a:ext uri="{FF2B5EF4-FFF2-40B4-BE49-F238E27FC236}">
                <a16:creationId xmlns:a16="http://schemas.microsoft.com/office/drawing/2014/main" id="{900F0B3A-425A-222B-3520-F34D1A69F58F}"/>
              </a:ext>
            </a:extLst>
          </p:cNvPr>
          <p:cNvPicPr>
            <a:picLocks noChangeAspect="1"/>
          </p:cNvPicPr>
          <p:nvPr/>
        </p:nvPicPr>
        <p:blipFill>
          <a:blip r:embed="rId4"/>
          <a:stretch>
            <a:fillRect/>
          </a:stretch>
        </p:blipFill>
        <p:spPr>
          <a:xfrm>
            <a:off x="1563085" y="3889649"/>
            <a:ext cx="6464348" cy="900000"/>
          </a:xfrm>
          <a:prstGeom prst="rect">
            <a:avLst/>
          </a:prstGeom>
        </p:spPr>
      </p:pic>
    </p:spTree>
    <p:extLst>
      <p:ext uri="{BB962C8B-B14F-4D97-AF65-F5344CB8AC3E}">
        <p14:creationId xmlns:p14="http://schemas.microsoft.com/office/powerpoint/2010/main" val="425113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 name="Google Shape;397;p41">
            <a:extLst>
              <a:ext uri="{FF2B5EF4-FFF2-40B4-BE49-F238E27FC236}">
                <a16:creationId xmlns:a16="http://schemas.microsoft.com/office/drawing/2014/main" id="{85BDCF7E-FABB-B614-F7D9-76F79128E932}"/>
              </a:ext>
            </a:extLst>
          </p:cNvPr>
          <p:cNvSpPr txBox="1">
            <a:spLocks noGrp="1"/>
          </p:cNvSpPr>
          <p:nvPr>
            <p:ph type="title"/>
          </p:nvPr>
        </p:nvSpPr>
        <p:spPr>
          <a:xfrm>
            <a:off x="1345474" y="601223"/>
            <a:ext cx="5595075" cy="65659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tx1"/>
                </a:solidFill>
              </a:rPr>
              <a:t>Histórico de demanda máxima</a:t>
            </a:r>
            <a:endParaRPr dirty="0">
              <a:solidFill>
                <a:schemeClr val="tx1"/>
              </a:solidFill>
            </a:endParaRPr>
          </a:p>
        </p:txBody>
      </p:sp>
      <p:pic>
        <p:nvPicPr>
          <p:cNvPr id="2" name="Picture 1">
            <a:extLst>
              <a:ext uri="{FF2B5EF4-FFF2-40B4-BE49-F238E27FC236}">
                <a16:creationId xmlns:a16="http://schemas.microsoft.com/office/drawing/2014/main" id="{C0613DA9-AEC7-0172-A0C3-69E6269FCB3F}"/>
              </a:ext>
            </a:extLst>
          </p:cNvPr>
          <p:cNvPicPr>
            <a:picLocks noChangeAspect="1"/>
          </p:cNvPicPr>
          <p:nvPr/>
        </p:nvPicPr>
        <p:blipFill>
          <a:blip r:embed="rId3"/>
          <a:stretch>
            <a:fillRect/>
          </a:stretch>
        </p:blipFill>
        <p:spPr>
          <a:xfrm>
            <a:off x="1563663" y="1482204"/>
            <a:ext cx="6141428" cy="2597035"/>
          </a:xfrm>
          <a:prstGeom prst="rect">
            <a:avLst/>
          </a:prstGeom>
          <a:ln>
            <a:solidFill>
              <a:schemeClr val="bg1">
                <a:lumMod val="25000"/>
              </a:schemeClr>
            </a:solidFill>
          </a:ln>
        </p:spPr>
      </p:pic>
    </p:spTree>
    <p:extLst>
      <p:ext uri="{BB962C8B-B14F-4D97-AF65-F5344CB8AC3E}">
        <p14:creationId xmlns:p14="http://schemas.microsoft.com/office/powerpoint/2010/main" val="3612618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1" name="Google Shape;671;p54"/>
          <p:cNvSpPr txBox="1">
            <a:spLocks noGrp="1"/>
          </p:cNvSpPr>
          <p:nvPr>
            <p:ph type="title"/>
          </p:nvPr>
        </p:nvSpPr>
        <p:spPr>
          <a:xfrm>
            <a:off x="578501" y="445025"/>
            <a:ext cx="78882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Optimización de hiperparámetros con Optuna</a:t>
            </a:r>
            <a:endParaRPr dirty="0"/>
          </a:p>
        </p:txBody>
      </p:sp>
      <p:pic>
        <p:nvPicPr>
          <p:cNvPr id="2" name="Picture 1">
            <a:extLst>
              <a:ext uri="{FF2B5EF4-FFF2-40B4-BE49-F238E27FC236}">
                <a16:creationId xmlns:a16="http://schemas.microsoft.com/office/drawing/2014/main" id="{8D0C5E76-9FD2-DDEF-5FD8-50687597FA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226" y="1386194"/>
            <a:ext cx="3779557" cy="1260000"/>
          </a:xfrm>
          <a:prstGeom prst="rect">
            <a:avLst/>
          </a:prstGeom>
          <a:noFill/>
          <a:ln>
            <a:noFill/>
          </a:ln>
        </p:spPr>
      </p:pic>
      <p:pic>
        <p:nvPicPr>
          <p:cNvPr id="3" name="Picture 2">
            <a:extLst>
              <a:ext uri="{FF2B5EF4-FFF2-40B4-BE49-F238E27FC236}">
                <a16:creationId xmlns:a16="http://schemas.microsoft.com/office/drawing/2014/main" id="{49678DC9-F5A5-F78E-7268-9B3CB204AF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26" y="3079196"/>
            <a:ext cx="3779556" cy="1260000"/>
          </a:xfrm>
          <a:prstGeom prst="rect">
            <a:avLst/>
          </a:prstGeom>
          <a:noFill/>
          <a:ln>
            <a:noFill/>
          </a:ln>
        </p:spPr>
      </p:pic>
      <p:pic>
        <p:nvPicPr>
          <p:cNvPr id="4" name="Picture 3">
            <a:extLst>
              <a:ext uri="{FF2B5EF4-FFF2-40B4-BE49-F238E27FC236}">
                <a16:creationId xmlns:a16="http://schemas.microsoft.com/office/drawing/2014/main" id="{5DD13B99-C651-1A9F-9ABB-59FDFFF00CE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9001" y="1386194"/>
            <a:ext cx="3779556" cy="1260000"/>
          </a:xfrm>
          <a:prstGeom prst="rect">
            <a:avLst/>
          </a:prstGeom>
          <a:noFill/>
          <a:ln>
            <a:noFill/>
          </a:ln>
        </p:spPr>
      </p:pic>
      <p:pic>
        <p:nvPicPr>
          <p:cNvPr id="5" name="Picture 4">
            <a:extLst>
              <a:ext uri="{FF2B5EF4-FFF2-40B4-BE49-F238E27FC236}">
                <a16:creationId xmlns:a16="http://schemas.microsoft.com/office/drawing/2014/main" id="{118BFA85-F2AC-9FEE-0CF9-05784B9376E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9001" y="3079196"/>
            <a:ext cx="3779556" cy="1260000"/>
          </a:xfrm>
          <a:prstGeom prst="rect">
            <a:avLst/>
          </a:prstGeom>
          <a:noFill/>
          <a:ln>
            <a:noFill/>
          </a:ln>
        </p:spPr>
      </p:pic>
    </p:spTree>
    <p:extLst>
      <p:ext uri="{BB962C8B-B14F-4D97-AF65-F5344CB8AC3E}">
        <p14:creationId xmlns:p14="http://schemas.microsoft.com/office/powerpoint/2010/main" val="3569292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1" name="Google Shape;671;p54"/>
          <p:cNvSpPr txBox="1">
            <a:spLocks noGrp="1"/>
          </p:cNvSpPr>
          <p:nvPr>
            <p:ph type="title"/>
          </p:nvPr>
        </p:nvSpPr>
        <p:spPr>
          <a:xfrm>
            <a:off x="578501" y="445025"/>
            <a:ext cx="78882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Optimización de hiperparámetros con Optuna</a:t>
            </a:r>
            <a:endParaRPr dirty="0"/>
          </a:p>
        </p:txBody>
      </p:sp>
      <p:pic>
        <p:nvPicPr>
          <p:cNvPr id="2" name="Picture 1">
            <a:extLst>
              <a:ext uri="{FF2B5EF4-FFF2-40B4-BE49-F238E27FC236}">
                <a16:creationId xmlns:a16="http://schemas.microsoft.com/office/drawing/2014/main" id="{5EAD978E-4447-51FC-3BCF-A870870FE50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9070" y="1216603"/>
            <a:ext cx="6525860" cy="32629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90" name="Google Shape;690;p5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Análisis de modelos TFT</a:t>
            </a:r>
            <a:endParaRPr dirty="0"/>
          </a:p>
        </p:txBody>
      </p:sp>
      <p:graphicFrame>
        <p:nvGraphicFramePr>
          <p:cNvPr id="2" name="Table 1">
            <a:extLst>
              <a:ext uri="{FF2B5EF4-FFF2-40B4-BE49-F238E27FC236}">
                <a16:creationId xmlns:a16="http://schemas.microsoft.com/office/drawing/2014/main" id="{8AE7E3CD-645A-25FF-EE89-3CD10DDA407A}"/>
              </a:ext>
            </a:extLst>
          </p:cNvPr>
          <p:cNvGraphicFramePr>
            <a:graphicFrameLocks noGrp="1"/>
          </p:cNvGraphicFramePr>
          <p:nvPr>
            <p:extLst>
              <p:ext uri="{D42A27DB-BD31-4B8C-83A1-F6EECF244321}">
                <p14:modId xmlns:p14="http://schemas.microsoft.com/office/powerpoint/2010/main" val="182359290"/>
              </p:ext>
            </p:extLst>
          </p:nvPr>
        </p:nvGraphicFramePr>
        <p:xfrm>
          <a:off x="667820" y="1125982"/>
          <a:ext cx="7638834" cy="3417208"/>
        </p:xfrm>
        <a:graphic>
          <a:graphicData uri="http://schemas.openxmlformats.org/drawingml/2006/table">
            <a:tbl>
              <a:tblPr firstRow="1" firstCol="1" bandRow="1">
                <a:tableStyleId>{B8F78F6A-5F2B-4972-8651-76AB83340038}</a:tableStyleId>
              </a:tblPr>
              <a:tblGrid>
                <a:gridCol w="1080057">
                  <a:extLst>
                    <a:ext uri="{9D8B030D-6E8A-4147-A177-3AD203B41FA5}">
                      <a16:colId xmlns:a16="http://schemas.microsoft.com/office/drawing/2014/main" val="2593247875"/>
                    </a:ext>
                  </a:extLst>
                </a:gridCol>
                <a:gridCol w="949952">
                  <a:extLst>
                    <a:ext uri="{9D8B030D-6E8A-4147-A177-3AD203B41FA5}">
                      <a16:colId xmlns:a16="http://schemas.microsoft.com/office/drawing/2014/main" val="1434822583"/>
                    </a:ext>
                  </a:extLst>
                </a:gridCol>
                <a:gridCol w="948994">
                  <a:extLst>
                    <a:ext uri="{9D8B030D-6E8A-4147-A177-3AD203B41FA5}">
                      <a16:colId xmlns:a16="http://schemas.microsoft.com/office/drawing/2014/main" val="2845815057"/>
                    </a:ext>
                  </a:extLst>
                </a:gridCol>
                <a:gridCol w="727052">
                  <a:extLst>
                    <a:ext uri="{9D8B030D-6E8A-4147-A177-3AD203B41FA5}">
                      <a16:colId xmlns:a16="http://schemas.microsoft.com/office/drawing/2014/main" val="2010992266"/>
                    </a:ext>
                  </a:extLst>
                </a:gridCol>
                <a:gridCol w="948994">
                  <a:extLst>
                    <a:ext uri="{9D8B030D-6E8A-4147-A177-3AD203B41FA5}">
                      <a16:colId xmlns:a16="http://schemas.microsoft.com/office/drawing/2014/main" val="823559456"/>
                    </a:ext>
                  </a:extLst>
                </a:gridCol>
                <a:gridCol w="1220683">
                  <a:extLst>
                    <a:ext uri="{9D8B030D-6E8A-4147-A177-3AD203B41FA5}">
                      <a16:colId xmlns:a16="http://schemas.microsoft.com/office/drawing/2014/main" val="2265903366"/>
                    </a:ext>
                  </a:extLst>
                </a:gridCol>
                <a:gridCol w="813150">
                  <a:extLst>
                    <a:ext uri="{9D8B030D-6E8A-4147-A177-3AD203B41FA5}">
                      <a16:colId xmlns:a16="http://schemas.microsoft.com/office/drawing/2014/main" val="3231792674"/>
                    </a:ext>
                  </a:extLst>
                </a:gridCol>
                <a:gridCol w="949952">
                  <a:extLst>
                    <a:ext uri="{9D8B030D-6E8A-4147-A177-3AD203B41FA5}">
                      <a16:colId xmlns:a16="http://schemas.microsoft.com/office/drawing/2014/main" val="2172354383"/>
                    </a:ext>
                  </a:extLst>
                </a:gridCol>
              </a:tblGrid>
              <a:tr h="663173">
                <a:tc>
                  <a:txBody>
                    <a:bodyPr/>
                    <a:lstStyle/>
                    <a:p>
                      <a:pPr indent="180340" algn="ctr">
                        <a:lnSpc>
                          <a:spcPct val="150000"/>
                        </a:lnSpc>
                      </a:pPr>
                      <a:r>
                        <a:rPr lang="es-PY" sz="1000" b="1" dirty="0">
                          <a:effectLst/>
                          <a:latin typeface="Hanken Grotesk" panose="020B0604020202020204" charset="0"/>
                        </a:rPr>
                        <a:t>Modelo</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solidFill>
                      <a:schemeClr val="bg2"/>
                    </a:solidFill>
                  </a:tcPr>
                </a:tc>
                <a:tc>
                  <a:txBody>
                    <a:bodyPr/>
                    <a:lstStyle/>
                    <a:p>
                      <a:pPr indent="180340" algn="ctr">
                        <a:lnSpc>
                          <a:spcPct val="150000"/>
                        </a:lnSpc>
                      </a:pPr>
                      <a:r>
                        <a:rPr lang="en-US" sz="1000" b="1" dirty="0">
                          <a:effectLst/>
                          <a:latin typeface="Hanken Grotesk" panose="020B0604020202020204" charset="0"/>
                        </a:rPr>
                        <a:t>input</a:t>
                      </a:r>
                    </a:p>
                    <a:p>
                      <a:pPr indent="180340" algn="ctr">
                        <a:lnSpc>
                          <a:spcPct val="150000"/>
                        </a:lnSpc>
                      </a:pPr>
                      <a:r>
                        <a:rPr lang="en-US" sz="1000" b="1" dirty="0">
                          <a:effectLst/>
                          <a:latin typeface="Hanken Grotesk" panose="020B0604020202020204" charset="0"/>
                        </a:rPr>
                        <a:t>chunk</a:t>
                      </a:r>
                    </a:p>
                    <a:p>
                      <a:pPr indent="180340" algn="ctr">
                        <a:lnSpc>
                          <a:spcPct val="150000"/>
                        </a:lnSpc>
                      </a:pPr>
                      <a:r>
                        <a:rPr lang="en-US" sz="1000" b="1" dirty="0">
                          <a:effectLst/>
                          <a:latin typeface="Hanken Grotesk" panose="020B0604020202020204" charset="0"/>
                        </a:rPr>
                        <a:t>length</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solidFill>
                      <a:schemeClr val="bg2"/>
                    </a:solidFill>
                  </a:tcPr>
                </a:tc>
                <a:tc>
                  <a:txBody>
                    <a:bodyPr/>
                    <a:lstStyle/>
                    <a:p>
                      <a:pPr indent="180340" algn="ctr">
                        <a:lnSpc>
                          <a:spcPct val="150000"/>
                        </a:lnSpc>
                      </a:pPr>
                      <a:r>
                        <a:rPr lang="en-US" sz="1000" b="1">
                          <a:effectLst/>
                          <a:latin typeface="Hanken Grotesk" panose="020B0604020202020204" charset="0"/>
                        </a:rPr>
                        <a:t>output</a:t>
                      </a:r>
                    </a:p>
                    <a:p>
                      <a:pPr indent="180340" algn="ctr">
                        <a:lnSpc>
                          <a:spcPct val="150000"/>
                        </a:lnSpc>
                      </a:pPr>
                      <a:r>
                        <a:rPr lang="en-US" sz="1000" b="1">
                          <a:effectLst/>
                          <a:latin typeface="Hanken Grotesk" panose="020B0604020202020204" charset="0"/>
                        </a:rPr>
                        <a:t>chunk</a:t>
                      </a:r>
                    </a:p>
                    <a:p>
                      <a:pPr indent="180340" algn="ctr">
                        <a:lnSpc>
                          <a:spcPct val="150000"/>
                        </a:lnSpc>
                      </a:pPr>
                      <a:r>
                        <a:rPr lang="en-US" sz="1000" b="1">
                          <a:effectLst/>
                          <a:latin typeface="Hanken Grotesk" panose="020B0604020202020204" charset="0"/>
                        </a:rPr>
                        <a:t>length</a:t>
                      </a:r>
                      <a:endParaRPr lang="en-US" sz="1000" b="1">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solidFill>
                      <a:schemeClr val="bg2"/>
                    </a:solidFill>
                  </a:tcPr>
                </a:tc>
                <a:tc>
                  <a:txBody>
                    <a:bodyPr/>
                    <a:lstStyle/>
                    <a:p>
                      <a:pPr indent="180340" algn="ctr">
                        <a:lnSpc>
                          <a:spcPct val="150000"/>
                        </a:lnSpc>
                      </a:pPr>
                      <a:r>
                        <a:rPr lang="en-US" sz="1000" b="1" dirty="0">
                          <a:effectLst/>
                          <a:latin typeface="Hanken Grotesk" panose="020B0604020202020204" charset="0"/>
                        </a:rPr>
                        <a:t>hidden</a:t>
                      </a:r>
                    </a:p>
                    <a:p>
                      <a:pPr indent="180340" algn="ctr">
                        <a:lnSpc>
                          <a:spcPct val="150000"/>
                        </a:lnSpc>
                      </a:pPr>
                      <a:r>
                        <a:rPr lang="en-US" sz="1000" b="1" dirty="0">
                          <a:effectLst/>
                          <a:latin typeface="Hanken Grotesk" panose="020B0604020202020204" charset="0"/>
                        </a:rPr>
                        <a:t>size</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solidFill>
                      <a:schemeClr val="bg2"/>
                    </a:solidFill>
                  </a:tcPr>
                </a:tc>
                <a:tc>
                  <a:txBody>
                    <a:bodyPr/>
                    <a:lstStyle/>
                    <a:p>
                      <a:pPr indent="180340" algn="ctr">
                        <a:lnSpc>
                          <a:spcPct val="150000"/>
                        </a:lnSpc>
                      </a:pPr>
                      <a:r>
                        <a:rPr lang="en-US" sz="1000" b="1" dirty="0" err="1">
                          <a:effectLst/>
                          <a:latin typeface="Hanken Grotesk" panose="020B0604020202020204" charset="0"/>
                        </a:rPr>
                        <a:t>lstm</a:t>
                      </a:r>
                      <a:endParaRPr lang="en-US" sz="1000" b="1" dirty="0">
                        <a:effectLst/>
                        <a:latin typeface="Hanken Grotesk" panose="020B0604020202020204" charset="0"/>
                      </a:endParaRPr>
                    </a:p>
                    <a:p>
                      <a:pPr indent="180340" algn="ctr">
                        <a:lnSpc>
                          <a:spcPct val="150000"/>
                        </a:lnSpc>
                      </a:pPr>
                      <a:r>
                        <a:rPr lang="en-US" sz="1000" b="1" dirty="0">
                          <a:effectLst/>
                          <a:latin typeface="Hanken Grotesk" panose="020B0604020202020204" charset="0"/>
                        </a:rPr>
                        <a:t>layers</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solidFill>
                      <a:schemeClr val="bg2"/>
                    </a:solidFill>
                  </a:tcPr>
                </a:tc>
                <a:tc>
                  <a:txBody>
                    <a:bodyPr/>
                    <a:lstStyle/>
                    <a:p>
                      <a:pPr indent="180340" algn="ctr">
                        <a:lnSpc>
                          <a:spcPct val="150000"/>
                        </a:lnSpc>
                      </a:pPr>
                      <a:r>
                        <a:rPr lang="en-US" sz="1000" b="1" dirty="0">
                          <a:effectLst/>
                          <a:latin typeface="Hanken Grotesk" panose="020B0604020202020204" charset="0"/>
                        </a:rPr>
                        <a:t>num</a:t>
                      </a:r>
                    </a:p>
                    <a:p>
                      <a:pPr indent="180340" algn="ctr">
                        <a:lnSpc>
                          <a:spcPct val="150000"/>
                        </a:lnSpc>
                      </a:pPr>
                      <a:r>
                        <a:rPr lang="en-US" sz="1000" b="1" dirty="0">
                          <a:effectLst/>
                          <a:latin typeface="Hanken Grotesk" panose="020B0604020202020204" charset="0"/>
                        </a:rPr>
                        <a:t>attention</a:t>
                      </a:r>
                    </a:p>
                    <a:p>
                      <a:pPr indent="180340" algn="ctr">
                        <a:lnSpc>
                          <a:spcPct val="150000"/>
                        </a:lnSpc>
                      </a:pPr>
                      <a:r>
                        <a:rPr lang="en-US" sz="1000" b="1" dirty="0">
                          <a:effectLst/>
                          <a:latin typeface="Hanken Grotesk" panose="020B0604020202020204" charset="0"/>
                        </a:rPr>
                        <a:t>heads</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solidFill>
                      <a:schemeClr val="bg2"/>
                    </a:solidFill>
                  </a:tcPr>
                </a:tc>
                <a:tc>
                  <a:txBody>
                    <a:bodyPr/>
                    <a:lstStyle/>
                    <a:p>
                      <a:pPr indent="180340" algn="ctr">
                        <a:lnSpc>
                          <a:spcPct val="150000"/>
                        </a:lnSpc>
                      </a:pPr>
                      <a:r>
                        <a:rPr lang="en-US" sz="1000" b="1" dirty="0">
                          <a:effectLst/>
                          <a:latin typeface="Hanken Grotesk" panose="020B0604020202020204" charset="0"/>
                        </a:rPr>
                        <a:t>dropout</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solidFill>
                      <a:schemeClr val="bg2"/>
                    </a:solidFill>
                  </a:tcPr>
                </a:tc>
                <a:tc>
                  <a:txBody>
                    <a:bodyPr/>
                    <a:lstStyle/>
                    <a:p>
                      <a:pPr indent="180340" algn="ctr">
                        <a:lnSpc>
                          <a:spcPct val="150000"/>
                        </a:lnSpc>
                      </a:pPr>
                      <a:r>
                        <a:rPr lang="en-US" sz="1000" b="1" dirty="0">
                          <a:effectLst/>
                          <a:latin typeface="Hanken Grotesk" panose="020B0604020202020204" charset="0"/>
                        </a:rPr>
                        <a:t>batch</a:t>
                      </a:r>
                    </a:p>
                    <a:p>
                      <a:pPr indent="180340" algn="ctr">
                        <a:lnSpc>
                          <a:spcPct val="150000"/>
                        </a:lnSpc>
                      </a:pPr>
                      <a:r>
                        <a:rPr lang="en-US" sz="1000" b="1" dirty="0">
                          <a:effectLst/>
                          <a:latin typeface="Hanken Grotesk" panose="020B0604020202020204" charset="0"/>
                        </a:rPr>
                        <a:t>size</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solidFill>
                      <a:schemeClr val="bg2"/>
                    </a:solidFill>
                  </a:tcPr>
                </a:tc>
                <a:extLst>
                  <a:ext uri="{0D108BD9-81ED-4DB2-BD59-A6C34878D82A}">
                    <a16:rowId xmlns:a16="http://schemas.microsoft.com/office/drawing/2014/main" val="85768930"/>
                  </a:ext>
                </a:extLst>
              </a:tr>
              <a:tr h="550625">
                <a:tc>
                  <a:txBody>
                    <a:bodyPr/>
                    <a:lstStyle/>
                    <a:p>
                      <a:pPr indent="180340" algn="ctr">
                        <a:lnSpc>
                          <a:spcPct val="150000"/>
                        </a:lnSpc>
                      </a:pPr>
                      <a:r>
                        <a:rPr lang="es-PY" sz="1000" b="1" dirty="0">
                          <a:effectLst/>
                          <a:latin typeface="Hanken Grotesk" panose="020B0604020202020204" charset="0"/>
                        </a:rPr>
                        <a:t>1</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456</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dirty="0">
                          <a:effectLst/>
                          <a:latin typeface="Hanken Grotesk" panose="020B0604020202020204" charset="0"/>
                        </a:rPr>
                        <a:t>24</a:t>
                      </a:r>
                      <a:endParaRPr lang="en-US" sz="1000"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dirty="0">
                          <a:effectLst/>
                          <a:latin typeface="Hanken Grotesk" panose="020B0604020202020204" charset="0"/>
                        </a:rPr>
                        <a:t>46</a:t>
                      </a:r>
                      <a:endParaRPr lang="en-US" sz="1000"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1</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3</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0,3505077873908772</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24</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extLst>
                  <a:ext uri="{0D108BD9-81ED-4DB2-BD59-A6C34878D82A}">
                    <a16:rowId xmlns:a16="http://schemas.microsoft.com/office/drawing/2014/main" val="1323542573"/>
                  </a:ext>
                </a:extLst>
              </a:tr>
              <a:tr h="550625">
                <a:tc>
                  <a:txBody>
                    <a:bodyPr/>
                    <a:lstStyle/>
                    <a:p>
                      <a:pPr indent="180340" algn="ctr">
                        <a:lnSpc>
                          <a:spcPct val="150000"/>
                        </a:lnSpc>
                      </a:pPr>
                      <a:r>
                        <a:rPr lang="es-PY" sz="1000" b="1" dirty="0">
                          <a:effectLst/>
                          <a:latin typeface="Hanken Grotesk" panose="020B0604020202020204" charset="0"/>
                        </a:rPr>
                        <a:t>2</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480</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24</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dirty="0">
                          <a:effectLst/>
                          <a:latin typeface="Hanken Grotesk" panose="020B0604020202020204" charset="0"/>
                        </a:rPr>
                        <a:t>50</a:t>
                      </a:r>
                      <a:endParaRPr lang="en-US" sz="1000"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dirty="0">
                          <a:effectLst/>
                          <a:latin typeface="Hanken Grotesk" panose="020B0604020202020204" charset="0"/>
                        </a:rPr>
                        <a:t>1</a:t>
                      </a:r>
                      <a:endParaRPr lang="en-US" sz="1000"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4</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0,2680939780722607</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21</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extLst>
                  <a:ext uri="{0D108BD9-81ED-4DB2-BD59-A6C34878D82A}">
                    <a16:rowId xmlns:a16="http://schemas.microsoft.com/office/drawing/2014/main" val="3509565862"/>
                  </a:ext>
                </a:extLst>
              </a:tr>
              <a:tr h="550625">
                <a:tc>
                  <a:txBody>
                    <a:bodyPr/>
                    <a:lstStyle/>
                    <a:p>
                      <a:pPr indent="180340" algn="ctr">
                        <a:lnSpc>
                          <a:spcPct val="150000"/>
                        </a:lnSpc>
                      </a:pPr>
                      <a:r>
                        <a:rPr lang="es-PY" sz="1000" b="1" dirty="0">
                          <a:effectLst/>
                          <a:latin typeface="Hanken Grotesk" panose="020B0604020202020204" charset="0"/>
                        </a:rPr>
                        <a:t>3</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408</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24</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48</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1</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dirty="0">
                          <a:effectLst/>
                          <a:latin typeface="Hanken Grotesk" panose="020B0604020202020204" charset="0"/>
                        </a:rPr>
                        <a:t>4</a:t>
                      </a:r>
                      <a:endParaRPr lang="en-US" sz="1000"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0,2693201685179787</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17</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extLst>
                  <a:ext uri="{0D108BD9-81ED-4DB2-BD59-A6C34878D82A}">
                    <a16:rowId xmlns:a16="http://schemas.microsoft.com/office/drawing/2014/main" val="1711155975"/>
                  </a:ext>
                </a:extLst>
              </a:tr>
              <a:tr h="550625">
                <a:tc>
                  <a:txBody>
                    <a:bodyPr/>
                    <a:lstStyle/>
                    <a:p>
                      <a:pPr indent="180340" algn="ctr">
                        <a:lnSpc>
                          <a:spcPct val="150000"/>
                        </a:lnSpc>
                      </a:pPr>
                      <a:r>
                        <a:rPr lang="es-PY" sz="1000" b="1" dirty="0">
                          <a:effectLst/>
                          <a:latin typeface="Hanken Grotesk" panose="020B0604020202020204" charset="0"/>
                        </a:rPr>
                        <a:t>4</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408</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24</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46</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1</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dirty="0">
                          <a:effectLst/>
                          <a:latin typeface="Hanken Grotesk" panose="020B0604020202020204" charset="0"/>
                        </a:rPr>
                        <a:t>4</a:t>
                      </a:r>
                      <a:endParaRPr lang="en-US" sz="1000"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dirty="0">
                          <a:effectLst/>
                          <a:latin typeface="Hanken Grotesk" panose="020B0604020202020204" charset="0"/>
                        </a:rPr>
                        <a:t>0,3319245051389883</a:t>
                      </a:r>
                      <a:endParaRPr lang="en-US" sz="1000"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dirty="0">
                          <a:effectLst/>
                          <a:latin typeface="Hanken Grotesk" panose="020B0604020202020204" charset="0"/>
                        </a:rPr>
                        <a:t>22</a:t>
                      </a:r>
                      <a:endParaRPr lang="en-US" sz="1000"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extLst>
                  <a:ext uri="{0D108BD9-81ED-4DB2-BD59-A6C34878D82A}">
                    <a16:rowId xmlns:a16="http://schemas.microsoft.com/office/drawing/2014/main" val="3438646901"/>
                  </a:ext>
                </a:extLst>
              </a:tr>
              <a:tr h="550625">
                <a:tc>
                  <a:txBody>
                    <a:bodyPr/>
                    <a:lstStyle/>
                    <a:p>
                      <a:pPr indent="180340" algn="ctr">
                        <a:lnSpc>
                          <a:spcPct val="150000"/>
                        </a:lnSpc>
                      </a:pPr>
                      <a:r>
                        <a:rPr lang="es-PY" sz="1000" b="1" dirty="0">
                          <a:effectLst/>
                          <a:latin typeface="Hanken Grotesk" panose="020B0604020202020204" charset="0"/>
                        </a:rPr>
                        <a:t>5</a:t>
                      </a:r>
                      <a:endParaRPr lang="en-US" sz="1000" b="1"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432</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24</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50</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1</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a:effectLst/>
                          <a:latin typeface="Hanken Grotesk" panose="020B0604020202020204" charset="0"/>
                        </a:rPr>
                        <a:t>4</a:t>
                      </a:r>
                      <a:endParaRPr lang="en-US" sz="100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dirty="0">
                          <a:effectLst/>
                          <a:latin typeface="Hanken Grotesk" panose="020B0604020202020204" charset="0"/>
                        </a:rPr>
                        <a:t>0,2872232885276087</a:t>
                      </a:r>
                      <a:endParaRPr lang="en-US" sz="1000"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tc>
                  <a:txBody>
                    <a:bodyPr/>
                    <a:lstStyle/>
                    <a:p>
                      <a:pPr indent="180340" algn="ctr">
                        <a:lnSpc>
                          <a:spcPct val="150000"/>
                        </a:lnSpc>
                      </a:pPr>
                      <a:r>
                        <a:rPr lang="en-US" sz="1000" dirty="0">
                          <a:effectLst/>
                          <a:latin typeface="Hanken Grotesk" panose="020B0604020202020204" charset="0"/>
                        </a:rPr>
                        <a:t>18</a:t>
                      </a:r>
                      <a:endParaRPr lang="en-US" sz="1000" dirty="0">
                        <a:effectLst/>
                        <a:latin typeface="Hanken Grotesk" panose="020B0604020202020204" charset="0"/>
                        <a:ea typeface="Yu Mincho" panose="02020400000000000000" pitchFamily="18" charset="-128"/>
                        <a:cs typeface="Times New Roman" panose="02020603050405020304" pitchFamily="18" charset="0"/>
                      </a:endParaRPr>
                    </a:p>
                  </a:txBody>
                  <a:tcPr marL="28137" marR="28137" marT="0" marB="0" anchor="ctr"/>
                </a:tc>
                <a:extLst>
                  <a:ext uri="{0D108BD9-81ED-4DB2-BD59-A6C34878D82A}">
                    <a16:rowId xmlns:a16="http://schemas.microsoft.com/office/drawing/2014/main" val="2957734513"/>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9"/>
          <p:cNvSpPr txBox="1">
            <a:spLocks noGrp="1"/>
          </p:cNvSpPr>
          <p:nvPr>
            <p:ph type="title"/>
          </p:nvPr>
        </p:nvSpPr>
        <p:spPr>
          <a:xfrm>
            <a:off x="1262782" y="1341410"/>
            <a:ext cx="2620790" cy="17959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Comparación y resultados finales</a:t>
            </a:r>
            <a:endParaRPr dirty="0"/>
          </a:p>
        </p:txBody>
      </p:sp>
      <p:pic>
        <p:nvPicPr>
          <p:cNvPr id="3" name="Picture 2">
            <a:extLst>
              <a:ext uri="{FF2B5EF4-FFF2-40B4-BE49-F238E27FC236}">
                <a16:creationId xmlns:a16="http://schemas.microsoft.com/office/drawing/2014/main" id="{3533F329-0937-CD93-3F99-8A80F5EC38B5}"/>
              </a:ext>
            </a:extLst>
          </p:cNvPr>
          <p:cNvPicPr>
            <a:picLocks noChangeAspect="1"/>
          </p:cNvPicPr>
          <p:nvPr/>
        </p:nvPicPr>
        <p:blipFill rotWithShape="1">
          <a:blip r:embed="rId3">
            <a:extLst>
              <a:ext uri="{28A0092B-C50C-407E-A947-70E740481C1C}">
                <a14:useLocalDpi xmlns:a14="http://schemas.microsoft.com/office/drawing/2010/main" val="0"/>
              </a:ext>
            </a:extLst>
          </a:blip>
          <a:srcRect l="50133" t="75705" r="-654" b="-553"/>
          <a:stretch/>
        </p:blipFill>
        <p:spPr bwMode="auto">
          <a:xfrm>
            <a:off x="4175547" y="1192924"/>
            <a:ext cx="3705671" cy="2186152"/>
          </a:xfrm>
          <a:prstGeom prst="rect">
            <a:avLst/>
          </a:prstGeom>
          <a:noFill/>
          <a:ln>
            <a:noFill/>
          </a:ln>
        </p:spPr>
      </p:pic>
      <p:pic>
        <p:nvPicPr>
          <p:cNvPr id="5" name="Picture 4">
            <a:extLst>
              <a:ext uri="{FF2B5EF4-FFF2-40B4-BE49-F238E27FC236}">
                <a16:creationId xmlns:a16="http://schemas.microsoft.com/office/drawing/2014/main" id="{8964B8EE-9E8C-9187-2890-43CD3E48E752}"/>
              </a:ext>
            </a:extLst>
          </p:cNvPr>
          <p:cNvPicPr>
            <a:picLocks noChangeAspect="1"/>
          </p:cNvPicPr>
          <p:nvPr/>
        </p:nvPicPr>
        <p:blipFill>
          <a:blip r:embed="rId4"/>
          <a:stretch>
            <a:fillRect/>
          </a:stretch>
        </p:blipFill>
        <p:spPr>
          <a:xfrm>
            <a:off x="1610382" y="3826586"/>
            <a:ext cx="6464348" cy="900000"/>
          </a:xfrm>
          <a:prstGeom prst="rect">
            <a:avLst/>
          </a:prstGeom>
        </p:spPr>
      </p:pic>
    </p:spTree>
    <p:extLst>
      <p:ext uri="{BB962C8B-B14F-4D97-AF65-F5344CB8AC3E}">
        <p14:creationId xmlns:p14="http://schemas.microsoft.com/office/powerpoint/2010/main" val="1530139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90" name="Google Shape;690;p5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Análisis de modelos TFT</a:t>
            </a:r>
            <a:endParaRPr dirty="0"/>
          </a:p>
        </p:txBody>
      </p:sp>
      <p:graphicFrame>
        <p:nvGraphicFramePr>
          <p:cNvPr id="2" name="Table 1">
            <a:extLst>
              <a:ext uri="{FF2B5EF4-FFF2-40B4-BE49-F238E27FC236}">
                <a16:creationId xmlns:a16="http://schemas.microsoft.com/office/drawing/2014/main" id="{8366A98C-AF98-3435-7F90-80B043AF22FD}"/>
              </a:ext>
            </a:extLst>
          </p:cNvPr>
          <p:cNvGraphicFramePr>
            <a:graphicFrameLocks noGrp="1"/>
          </p:cNvGraphicFramePr>
          <p:nvPr>
            <p:extLst>
              <p:ext uri="{D42A27DB-BD31-4B8C-83A1-F6EECF244321}">
                <p14:modId xmlns:p14="http://schemas.microsoft.com/office/powerpoint/2010/main" val="3204595672"/>
              </p:ext>
            </p:extLst>
          </p:nvPr>
        </p:nvGraphicFramePr>
        <p:xfrm>
          <a:off x="1831429" y="1886394"/>
          <a:ext cx="5481142" cy="1489710"/>
        </p:xfrm>
        <a:graphic>
          <a:graphicData uri="http://schemas.openxmlformats.org/drawingml/2006/table">
            <a:tbl>
              <a:tblPr firstRow="1" firstCol="1" bandRow="1">
                <a:tableStyleId>{B8F78F6A-5F2B-4972-8651-76AB83340038}</a:tableStyleId>
              </a:tblPr>
              <a:tblGrid>
                <a:gridCol w="1078230">
                  <a:extLst>
                    <a:ext uri="{9D8B030D-6E8A-4147-A177-3AD203B41FA5}">
                      <a16:colId xmlns:a16="http://schemas.microsoft.com/office/drawing/2014/main" val="493344909"/>
                    </a:ext>
                  </a:extLst>
                </a:gridCol>
                <a:gridCol w="1078865">
                  <a:extLst>
                    <a:ext uri="{9D8B030D-6E8A-4147-A177-3AD203B41FA5}">
                      <a16:colId xmlns:a16="http://schemas.microsoft.com/office/drawing/2014/main" val="1529242452"/>
                    </a:ext>
                  </a:extLst>
                </a:gridCol>
                <a:gridCol w="1078865">
                  <a:extLst>
                    <a:ext uri="{9D8B030D-6E8A-4147-A177-3AD203B41FA5}">
                      <a16:colId xmlns:a16="http://schemas.microsoft.com/office/drawing/2014/main" val="1562396862"/>
                    </a:ext>
                  </a:extLst>
                </a:gridCol>
                <a:gridCol w="1078865">
                  <a:extLst>
                    <a:ext uri="{9D8B030D-6E8A-4147-A177-3AD203B41FA5}">
                      <a16:colId xmlns:a16="http://schemas.microsoft.com/office/drawing/2014/main" val="1395095740"/>
                    </a:ext>
                  </a:extLst>
                </a:gridCol>
                <a:gridCol w="1166317">
                  <a:extLst>
                    <a:ext uri="{9D8B030D-6E8A-4147-A177-3AD203B41FA5}">
                      <a16:colId xmlns:a16="http://schemas.microsoft.com/office/drawing/2014/main" val="3968099965"/>
                    </a:ext>
                  </a:extLst>
                </a:gridCol>
              </a:tblGrid>
              <a:tr h="0">
                <a:tc>
                  <a:txBody>
                    <a:bodyPr/>
                    <a:lstStyle/>
                    <a:p>
                      <a:pPr indent="180340" algn="ctr">
                        <a:lnSpc>
                          <a:spcPct val="150000"/>
                        </a:lnSpc>
                      </a:pPr>
                      <a:r>
                        <a:rPr lang="es-PY" sz="1200" b="1" dirty="0">
                          <a:effectLst/>
                          <a:latin typeface="Hanken Grotesk" panose="020B0604020202020204" charset="0"/>
                        </a:rPr>
                        <a:t>Modelo</a:t>
                      </a:r>
                      <a:endParaRPr lang="en-US" sz="1100" b="1"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chemeClr val="tx2">
                        <a:lumMod val="40000"/>
                        <a:lumOff val="60000"/>
                      </a:schemeClr>
                    </a:solidFill>
                  </a:tcPr>
                </a:tc>
                <a:tc>
                  <a:txBody>
                    <a:bodyPr/>
                    <a:lstStyle/>
                    <a:p>
                      <a:pPr indent="180340" algn="ctr">
                        <a:lnSpc>
                          <a:spcPct val="150000"/>
                        </a:lnSpc>
                      </a:pPr>
                      <a:r>
                        <a:rPr lang="es-PY" sz="1200" b="1" dirty="0">
                          <a:effectLst/>
                          <a:latin typeface="Hanken Grotesk" panose="020B0604020202020204" charset="0"/>
                        </a:rPr>
                        <a:t>MSE</a:t>
                      </a:r>
                      <a:endParaRPr lang="en-US" sz="1100" b="1"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chemeClr val="tx2">
                        <a:lumMod val="40000"/>
                        <a:lumOff val="60000"/>
                      </a:schemeClr>
                    </a:solidFill>
                  </a:tcPr>
                </a:tc>
                <a:tc>
                  <a:txBody>
                    <a:bodyPr/>
                    <a:lstStyle/>
                    <a:p>
                      <a:pPr indent="180340" algn="ctr">
                        <a:lnSpc>
                          <a:spcPct val="150000"/>
                        </a:lnSpc>
                      </a:pPr>
                      <a:r>
                        <a:rPr lang="es-PY" sz="1200" b="1" dirty="0">
                          <a:effectLst/>
                          <a:latin typeface="Hanken Grotesk" panose="020B0604020202020204" charset="0"/>
                        </a:rPr>
                        <a:t>RMSE</a:t>
                      </a:r>
                      <a:endParaRPr lang="en-US" sz="1100" b="1"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chemeClr val="tx2">
                        <a:lumMod val="40000"/>
                        <a:lumOff val="60000"/>
                      </a:schemeClr>
                    </a:solidFill>
                  </a:tcPr>
                </a:tc>
                <a:tc>
                  <a:txBody>
                    <a:bodyPr/>
                    <a:lstStyle/>
                    <a:p>
                      <a:pPr indent="180340" algn="ctr">
                        <a:lnSpc>
                          <a:spcPct val="150000"/>
                        </a:lnSpc>
                      </a:pPr>
                      <a:r>
                        <a:rPr lang="es-PY" sz="1200" b="1" dirty="0">
                          <a:effectLst/>
                          <a:latin typeface="Hanken Grotesk" panose="020B0604020202020204" charset="0"/>
                        </a:rPr>
                        <a:t>R2</a:t>
                      </a:r>
                      <a:endParaRPr lang="en-US" sz="1100" b="1"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chemeClr val="tx2">
                        <a:lumMod val="40000"/>
                        <a:lumOff val="60000"/>
                      </a:schemeClr>
                    </a:solidFill>
                  </a:tcPr>
                </a:tc>
                <a:tc>
                  <a:txBody>
                    <a:bodyPr/>
                    <a:lstStyle/>
                    <a:p>
                      <a:pPr indent="180340" algn="ctr">
                        <a:lnSpc>
                          <a:spcPct val="150000"/>
                        </a:lnSpc>
                      </a:pPr>
                      <a:r>
                        <a:rPr lang="es-PY" sz="1200" b="1" dirty="0">
                          <a:effectLst/>
                          <a:latin typeface="Hanken Grotesk" panose="020B0604020202020204" charset="0"/>
                        </a:rPr>
                        <a:t>MAXERROR</a:t>
                      </a:r>
                      <a:endParaRPr lang="en-US" sz="1100" b="1"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chemeClr val="tx2">
                        <a:lumMod val="40000"/>
                        <a:lumOff val="60000"/>
                      </a:schemeClr>
                    </a:solidFill>
                  </a:tcPr>
                </a:tc>
                <a:extLst>
                  <a:ext uri="{0D108BD9-81ED-4DB2-BD59-A6C34878D82A}">
                    <a16:rowId xmlns:a16="http://schemas.microsoft.com/office/drawing/2014/main" val="618777879"/>
                  </a:ext>
                </a:extLst>
              </a:tr>
              <a:tr h="0">
                <a:tc>
                  <a:txBody>
                    <a:bodyPr/>
                    <a:lstStyle/>
                    <a:p>
                      <a:pPr indent="180340" algn="ctr">
                        <a:lnSpc>
                          <a:spcPct val="150000"/>
                        </a:lnSpc>
                      </a:pPr>
                      <a:r>
                        <a:rPr lang="es-PY" sz="1200">
                          <a:effectLst/>
                          <a:latin typeface="Hanken Grotesk" panose="020B0604020202020204" charset="0"/>
                        </a:rPr>
                        <a:t>1</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latin typeface="Hanken Grotesk" panose="020B0604020202020204" charset="0"/>
                        </a:rPr>
                        <a:t>76757,93</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dirty="0">
                          <a:effectLst/>
                          <a:latin typeface="Hanken Grotesk" panose="020B0604020202020204" charset="0"/>
                        </a:rPr>
                        <a:t>277,05</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latin typeface="Hanken Grotesk" panose="020B0604020202020204" charset="0"/>
                        </a:rPr>
                        <a:t>0,735</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latin typeface="Hanken Grotesk" panose="020B0604020202020204" charset="0"/>
                        </a:rPr>
                        <a:t>1728,80</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859602596"/>
                  </a:ext>
                </a:extLst>
              </a:tr>
              <a:tr h="0">
                <a:tc>
                  <a:txBody>
                    <a:bodyPr/>
                    <a:lstStyle/>
                    <a:p>
                      <a:pPr indent="180340" algn="ctr">
                        <a:lnSpc>
                          <a:spcPct val="150000"/>
                        </a:lnSpc>
                      </a:pPr>
                      <a:r>
                        <a:rPr lang="es-PY" sz="1200" dirty="0">
                          <a:effectLst/>
                          <a:latin typeface="Hanken Grotesk" panose="020B0604020202020204" charset="0"/>
                        </a:rPr>
                        <a:t>2</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rgbClr val="FFCCCC"/>
                    </a:solidFill>
                  </a:tcPr>
                </a:tc>
                <a:tc>
                  <a:txBody>
                    <a:bodyPr/>
                    <a:lstStyle/>
                    <a:p>
                      <a:pPr indent="180340" algn="ctr">
                        <a:lnSpc>
                          <a:spcPct val="150000"/>
                        </a:lnSpc>
                      </a:pPr>
                      <a:r>
                        <a:rPr lang="es-PY" sz="1200" dirty="0">
                          <a:effectLst/>
                          <a:latin typeface="Hanken Grotesk" panose="020B0604020202020204" charset="0"/>
                        </a:rPr>
                        <a:t>92928,09</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rgbClr val="FFCCCC"/>
                    </a:solidFill>
                  </a:tcPr>
                </a:tc>
                <a:tc>
                  <a:txBody>
                    <a:bodyPr/>
                    <a:lstStyle/>
                    <a:p>
                      <a:pPr indent="180340" algn="ctr">
                        <a:lnSpc>
                          <a:spcPct val="150000"/>
                        </a:lnSpc>
                      </a:pPr>
                      <a:r>
                        <a:rPr lang="es-PY" sz="1200" dirty="0">
                          <a:effectLst/>
                          <a:latin typeface="Hanken Grotesk" panose="020B0604020202020204" charset="0"/>
                        </a:rPr>
                        <a:t>304,84</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rgbClr val="FFCCCC"/>
                    </a:solidFill>
                  </a:tcPr>
                </a:tc>
                <a:tc>
                  <a:txBody>
                    <a:bodyPr/>
                    <a:lstStyle/>
                    <a:p>
                      <a:pPr indent="180340" algn="ctr">
                        <a:lnSpc>
                          <a:spcPct val="150000"/>
                        </a:lnSpc>
                      </a:pPr>
                      <a:r>
                        <a:rPr lang="es-PY" sz="1200" dirty="0">
                          <a:effectLst/>
                          <a:latin typeface="Hanken Grotesk" panose="020B0604020202020204" charset="0"/>
                        </a:rPr>
                        <a:t>0,679</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rgbClr val="FFCCCC"/>
                    </a:solidFill>
                  </a:tcPr>
                </a:tc>
                <a:tc>
                  <a:txBody>
                    <a:bodyPr/>
                    <a:lstStyle/>
                    <a:p>
                      <a:pPr indent="180340" algn="ctr">
                        <a:lnSpc>
                          <a:spcPct val="150000"/>
                        </a:lnSpc>
                      </a:pPr>
                      <a:r>
                        <a:rPr lang="es-PY" sz="1200" dirty="0">
                          <a:effectLst/>
                          <a:latin typeface="Hanken Grotesk" panose="020B0604020202020204" charset="0"/>
                        </a:rPr>
                        <a:t>1700,03</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rgbClr val="FFCCCC"/>
                    </a:solidFill>
                  </a:tcPr>
                </a:tc>
                <a:extLst>
                  <a:ext uri="{0D108BD9-81ED-4DB2-BD59-A6C34878D82A}">
                    <a16:rowId xmlns:a16="http://schemas.microsoft.com/office/drawing/2014/main" val="2289550912"/>
                  </a:ext>
                </a:extLst>
              </a:tr>
              <a:tr h="0">
                <a:tc>
                  <a:txBody>
                    <a:bodyPr/>
                    <a:lstStyle/>
                    <a:p>
                      <a:pPr indent="180340" algn="ctr">
                        <a:lnSpc>
                          <a:spcPct val="150000"/>
                        </a:lnSpc>
                      </a:pPr>
                      <a:r>
                        <a:rPr lang="es-PY" sz="1200">
                          <a:effectLst/>
                          <a:latin typeface="Hanken Grotesk" panose="020B0604020202020204" charset="0"/>
                        </a:rPr>
                        <a:t>3</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latin typeface="Hanken Grotesk" panose="020B0604020202020204" charset="0"/>
                        </a:rPr>
                        <a:t>68073,19</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latin typeface="Hanken Grotesk" panose="020B0604020202020204" charset="0"/>
                        </a:rPr>
                        <a:t>260,91</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dirty="0">
                          <a:effectLst/>
                          <a:latin typeface="Hanken Grotesk" panose="020B0604020202020204" charset="0"/>
                        </a:rPr>
                        <a:t>0,765</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latin typeface="Hanken Grotesk" panose="020B0604020202020204" charset="0"/>
                        </a:rPr>
                        <a:t>1761,95</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745407010"/>
                  </a:ext>
                </a:extLst>
              </a:tr>
              <a:tr h="0">
                <a:tc>
                  <a:txBody>
                    <a:bodyPr/>
                    <a:lstStyle/>
                    <a:p>
                      <a:pPr indent="180340" algn="ctr">
                        <a:lnSpc>
                          <a:spcPct val="150000"/>
                        </a:lnSpc>
                      </a:pPr>
                      <a:r>
                        <a:rPr lang="es-PY" sz="1200" dirty="0">
                          <a:effectLst/>
                          <a:latin typeface="Hanken Grotesk" panose="020B0604020202020204" charset="0"/>
                        </a:rPr>
                        <a:t>4</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rgbClr val="CCFFCC"/>
                    </a:solidFill>
                  </a:tcPr>
                </a:tc>
                <a:tc>
                  <a:txBody>
                    <a:bodyPr/>
                    <a:lstStyle/>
                    <a:p>
                      <a:pPr indent="180340" algn="ctr">
                        <a:lnSpc>
                          <a:spcPct val="150000"/>
                        </a:lnSpc>
                      </a:pPr>
                      <a:r>
                        <a:rPr lang="es-PY" sz="1200" dirty="0">
                          <a:effectLst/>
                          <a:latin typeface="Hanken Grotesk" panose="020B0604020202020204" charset="0"/>
                        </a:rPr>
                        <a:t>62221,84</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rgbClr val="CCFFCC"/>
                    </a:solidFill>
                  </a:tcPr>
                </a:tc>
                <a:tc>
                  <a:txBody>
                    <a:bodyPr/>
                    <a:lstStyle/>
                    <a:p>
                      <a:pPr indent="180340" algn="ctr">
                        <a:lnSpc>
                          <a:spcPct val="150000"/>
                        </a:lnSpc>
                      </a:pPr>
                      <a:r>
                        <a:rPr lang="es-PY" sz="1200" dirty="0">
                          <a:effectLst/>
                          <a:latin typeface="Hanken Grotesk" panose="020B0604020202020204" charset="0"/>
                        </a:rPr>
                        <a:t>249,44</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rgbClr val="CCFFCC"/>
                    </a:solidFill>
                  </a:tcPr>
                </a:tc>
                <a:tc>
                  <a:txBody>
                    <a:bodyPr/>
                    <a:lstStyle/>
                    <a:p>
                      <a:pPr indent="180340" algn="ctr">
                        <a:lnSpc>
                          <a:spcPct val="150000"/>
                        </a:lnSpc>
                      </a:pPr>
                      <a:r>
                        <a:rPr lang="es-PY" sz="1200" dirty="0">
                          <a:effectLst/>
                          <a:latin typeface="Hanken Grotesk" panose="020B0604020202020204" charset="0"/>
                        </a:rPr>
                        <a:t>0,785</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rgbClr val="CCFFCC"/>
                    </a:solidFill>
                  </a:tcPr>
                </a:tc>
                <a:tc>
                  <a:txBody>
                    <a:bodyPr/>
                    <a:lstStyle/>
                    <a:p>
                      <a:pPr indent="180340" algn="ctr">
                        <a:lnSpc>
                          <a:spcPct val="150000"/>
                        </a:lnSpc>
                      </a:pPr>
                      <a:r>
                        <a:rPr lang="es-PY" sz="1200" dirty="0">
                          <a:effectLst/>
                          <a:latin typeface="Hanken Grotesk" panose="020B0604020202020204" charset="0"/>
                        </a:rPr>
                        <a:t>1599,63</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solidFill>
                      <a:srgbClr val="CCFFCC"/>
                    </a:solidFill>
                  </a:tcPr>
                </a:tc>
                <a:extLst>
                  <a:ext uri="{0D108BD9-81ED-4DB2-BD59-A6C34878D82A}">
                    <a16:rowId xmlns:a16="http://schemas.microsoft.com/office/drawing/2014/main" val="2814077703"/>
                  </a:ext>
                </a:extLst>
              </a:tr>
              <a:tr h="0">
                <a:tc>
                  <a:txBody>
                    <a:bodyPr/>
                    <a:lstStyle/>
                    <a:p>
                      <a:pPr indent="180340" algn="ctr">
                        <a:lnSpc>
                          <a:spcPct val="150000"/>
                        </a:lnSpc>
                      </a:pPr>
                      <a:r>
                        <a:rPr lang="es-PY" sz="1200">
                          <a:effectLst/>
                          <a:latin typeface="Hanken Grotesk" panose="020B0604020202020204" charset="0"/>
                        </a:rPr>
                        <a:t>5</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latin typeface="Hanken Grotesk" panose="020B0604020202020204" charset="0"/>
                        </a:rPr>
                        <a:t>87992,68</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latin typeface="Hanken Grotesk" panose="020B0604020202020204" charset="0"/>
                        </a:rPr>
                        <a:t>296,64</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a:effectLst/>
                          <a:latin typeface="Hanken Grotesk" panose="020B0604020202020204" charset="0"/>
                        </a:rPr>
                        <a:t>0,696</a:t>
                      </a:r>
                      <a:endParaRPr lang="en-US" sz="110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tc>
                  <a:txBody>
                    <a:bodyPr/>
                    <a:lstStyle/>
                    <a:p>
                      <a:pPr indent="180340" algn="ctr">
                        <a:lnSpc>
                          <a:spcPct val="150000"/>
                        </a:lnSpc>
                      </a:pPr>
                      <a:r>
                        <a:rPr lang="es-PY" sz="1200" dirty="0">
                          <a:effectLst/>
                          <a:latin typeface="Hanken Grotesk" panose="020B0604020202020204" charset="0"/>
                        </a:rPr>
                        <a:t>1923,10</a:t>
                      </a:r>
                      <a:endParaRPr lang="en-US" sz="1100" dirty="0">
                        <a:effectLst/>
                        <a:latin typeface="Hanken Grotesk" panose="020B060402020202020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69844897"/>
                  </a:ext>
                </a:extLst>
              </a:tr>
            </a:tbl>
          </a:graphicData>
        </a:graphic>
      </p:graphicFrame>
    </p:spTree>
    <p:extLst>
      <p:ext uri="{BB962C8B-B14F-4D97-AF65-F5344CB8AC3E}">
        <p14:creationId xmlns:p14="http://schemas.microsoft.com/office/powerpoint/2010/main" val="2774162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90" name="Google Shape;690;p5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Análisis trimestral</a:t>
            </a:r>
            <a:endParaRPr dirty="0"/>
          </a:p>
        </p:txBody>
      </p:sp>
      <p:graphicFrame>
        <p:nvGraphicFramePr>
          <p:cNvPr id="2" name="Table 1">
            <a:extLst>
              <a:ext uri="{FF2B5EF4-FFF2-40B4-BE49-F238E27FC236}">
                <a16:creationId xmlns:a16="http://schemas.microsoft.com/office/drawing/2014/main" id="{3C7E5290-C38A-0299-C90E-EAB2A9E1B712}"/>
              </a:ext>
            </a:extLst>
          </p:cNvPr>
          <p:cNvGraphicFramePr>
            <a:graphicFrameLocks noGrp="1"/>
          </p:cNvGraphicFramePr>
          <p:nvPr>
            <p:extLst>
              <p:ext uri="{D42A27DB-BD31-4B8C-83A1-F6EECF244321}">
                <p14:modId xmlns:p14="http://schemas.microsoft.com/office/powerpoint/2010/main" val="4024312535"/>
              </p:ext>
            </p:extLst>
          </p:nvPr>
        </p:nvGraphicFramePr>
        <p:xfrm>
          <a:off x="891283" y="925258"/>
          <a:ext cx="7361433" cy="3909822"/>
        </p:xfrm>
        <a:graphic>
          <a:graphicData uri="http://schemas.openxmlformats.org/drawingml/2006/table">
            <a:tbl>
              <a:tblPr firstRow="1" firstCol="1" bandRow="1">
                <a:tableStyleId>{B8F78F6A-5F2B-4972-8651-76AB83340038}</a:tableStyleId>
              </a:tblPr>
              <a:tblGrid>
                <a:gridCol w="1171612">
                  <a:extLst>
                    <a:ext uri="{9D8B030D-6E8A-4147-A177-3AD203B41FA5}">
                      <a16:colId xmlns:a16="http://schemas.microsoft.com/office/drawing/2014/main" val="1222913972"/>
                    </a:ext>
                  </a:extLst>
                </a:gridCol>
                <a:gridCol w="1176625">
                  <a:extLst>
                    <a:ext uri="{9D8B030D-6E8A-4147-A177-3AD203B41FA5}">
                      <a16:colId xmlns:a16="http://schemas.microsoft.com/office/drawing/2014/main" val="1752057809"/>
                    </a:ext>
                  </a:extLst>
                </a:gridCol>
                <a:gridCol w="1176625">
                  <a:extLst>
                    <a:ext uri="{9D8B030D-6E8A-4147-A177-3AD203B41FA5}">
                      <a16:colId xmlns:a16="http://schemas.microsoft.com/office/drawing/2014/main" val="1706617093"/>
                    </a:ext>
                  </a:extLst>
                </a:gridCol>
                <a:gridCol w="1134009">
                  <a:extLst>
                    <a:ext uri="{9D8B030D-6E8A-4147-A177-3AD203B41FA5}">
                      <a16:colId xmlns:a16="http://schemas.microsoft.com/office/drawing/2014/main" val="2935509212"/>
                    </a:ext>
                  </a:extLst>
                </a:gridCol>
                <a:gridCol w="1351281">
                  <a:extLst>
                    <a:ext uri="{9D8B030D-6E8A-4147-A177-3AD203B41FA5}">
                      <a16:colId xmlns:a16="http://schemas.microsoft.com/office/drawing/2014/main" val="4211798161"/>
                    </a:ext>
                  </a:extLst>
                </a:gridCol>
                <a:gridCol w="1351281">
                  <a:extLst>
                    <a:ext uri="{9D8B030D-6E8A-4147-A177-3AD203B41FA5}">
                      <a16:colId xmlns:a16="http://schemas.microsoft.com/office/drawing/2014/main" val="85963371"/>
                    </a:ext>
                  </a:extLst>
                </a:gridCol>
              </a:tblGrid>
              <a:tr h="175274">
                <a:tc>
                  <a:txBody>
                    <a:bodyPr/>
                    <a:lstStyle/>
                    <a:p>
                      <a:pPr indent="180340" algn="ctr">
                        <a:lnSpc>
                          <a:spcPct val="150000"/>
                        </a:lnSpc>
                      </a:pPr>
                      <a:r>
                        <a:rPr lang="es-PY" sz="900" b="1" dirty="0">
                          <a:effectLst/>
                          <a:latin typeface="Hanken Grotesk" panose="020B0604020202020204" charset="0"/>
                        </a:rPr>
                        <a:t>Modelo</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900" b="1" dirty="0">
                          <a:effectLst/>
                          <a:latin typeface="Hanken Grotesk" panose="020B0604020202020204" charset="0"/>
                        </a:rPr>
                        <a:t>Trimestre</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900" b="1" dirty="0">
                          <a:effectLst/>
                          <a:latin typeface="Hanken Grotesk" panose="020B0604020202020204" charset="0"/>
                        </a:rPr>
                        <a:t>MSE</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900" b="1" dirty="0">
                          <a:effectLst/>
                          <a:latin typeface="Hanken Grotesk" panose="020B0604020202020204" charset="0"/>
                        </a:rPr>
                        <a:t>RMSE</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900" b="1" dirty="0">
                          <a:effectLst/>
                          <a:latin typeface="Hanken Grotesk" panose="020B0604020202020204" charset="0"/>
                        </a:rPr>
                        <a:t>R2</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900" b="1" dirty="0">
                          <a:effectLst/>
                          <a:latin typeface="Hanken Grotesk" panose="020B0604020202020204" charset="0"/>
                        </a:rPr>
                        <a:t>MAXERROR</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95064"/>
                  </a:ext>
                </a:extLst>
              </a:tr>
              <a:tr h="175274">
                <a:tc rowSpan="4">
                  <a:txBody>
                    <a:bodyPr/>
                    <a:lstStyle/>
                    <a:p>
                      <a:pPr indent="180340" algn="ctr">
                        <a:lnSpc>
                          <a:spcPct val="150000"/>
                        </a:lnSpc>
                      </a:pPr>
                      <a:r>
                        <a:rPr lang="es-PY" sz="900" b="1" dirty="0">
                          <a:effectLst/>
                          <a:latin typeface="Hanken Grotesk" panose="020B0604020202020204" charset="0"/>
                        </a:rPr>
                        <a:t>1</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1</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53990,67</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232,36</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0,787</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1213,32</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CCFFCC"/>
                    </a:solidFill>
                  </a:tcPr>
                </a:tc>
                <a:extLst>
                  <a:ext uri="{0D108BD9-81ED-4DB2-BD59-A6C34878D82A}">
                    <a16:rowId xmlns:a16="http://schemas.microsoft.com/office/drawing/2014/main" val="3803755190"/>
                  </a:ext>
                </a:extLst>
              </a:tr>
              <a:tr h="175274">
                <a:tc vMerge="1">
                  <a:txBody>
                    <a:bodyPr/>
                    <a:lstStyle/>
                    <a:p>
                      <a:endParaRPr lang="en-US"/>
                    </a:p>
                  </a:txBody>
                  <a:tcPr/>
                </a:tc>
                <a:tc>
                  <a:txBody>
                    <a:bodyPr/>
                    <a:lstStyle/>
                    <a:p>
                      <a:pPr indent="180340" algn="ctr">
                        <a:lnSpc>
                          <a:spcPct val="150000"/>
                        </a:lnSpc>
                      </a:pPr>
                      <a:r>
                        <a:rPr lang="es-PY" sz="900" dirty="0">
                          <a:effectLst/>
                          <a:latin typeface="Hanken Grotesk" panose="020B0604020202020204" charset="0"/>
                        </a:rPr>
                        <a:t>2</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latinLnBrk="1">
                        <a:lnSpc>
                          <a:spcPct val="15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dirty="0">
                          <a:effectLst/>
                          <a:latin typeface="Hanken Grotesk" panose="020B0604020202020204" charset="0"/>
                        </a:rPr>
                        <a:t>67452,35</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r>
                        <a:rPr lang="en-US" sz="900" dirty="0">
                          <a:effectLst/>
                          <a:latin typeface="Hanken Grotesk" panose="020B0604020202020204" charset="0"/>
                        </a:rPr>
                        <a:t>259,72</a:t>
                      </a:r>
                      <a:endParaRPr lang="en-US" sz="900" dirty="0">
                        <a:effectLst/>
                        <a:latin typeface="Hanken Grotesk" panose="020B0604020202020204" charset="0"/>
                        <a:cs typeface="Times New Roman" panose="02020603050405020304" pitchFamily="18" charset="0"/>
                      </a:endParaRPr>
                    </a:p>
                  </a:txBody>
                  <a:tcPr marL="24524" marR="24524" marT="0" marB="0" anchor="ctr"/>
                </a:tc>
                <a:tc>
                  <a:txBody>
                    <a:bodyPr/>
                    <a:lstStyle/>
                    <a:p>
                      <a:pPr indent="180340" algn="ctr">
                        <a:lnSpc>
                          <a:spcPct val="150000"/>
                        </a:lnSpc>
                      </a:pPr>
                      <a:r>
                        <a:rPr lang="es-PY" sz="900" dirty="0">
                          <a:effectLst/>
                          <a:latin typeface="Hanken Grotesk" panose="020B0604020202020204" charset="0"/>
                        </a:rPr>
                        <a:t>0,686</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lnSpc>
                          <a:spcPct val="150000"/>
                        </a:lnSpc>
                      </a:pPr>
                      <a:r>
                        <a:rPr lang="es-PY" sz="900">
                          <a:effectLst/>
                          <a:latin typeface="Hanken Grotesk" panose="020B0604020202020204" charset="0"/>
                        </a:rPr>
                        <a:t>1518,46</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55384509"/>
                  </a:ext>
                </a:extLst>
              </a:tr>
              <a:tr h="175274">
                <a:tc vMerge="1">
                  <a:txBody>
                    <a:bodyPr/>
                    <a:lstStyle/>
                    <a:p>
                      <a:endParaRPr lang="en-US"/>
                    </a:p>
                  </a:txBody>
                  <a:tcPr/>
                </a:tc>
                <a:tc>
                  <a:txBody>
                    <a:bodyPr/>
                    <a:lstStyle/>
                    <a:p>
                      <a:pPr indent="180340" algn="ctr">
                        <a:lnSpc>
                          <a:spcPct val="150000"/>
                        </a:lnSpc>
                      </a:pPr>
                      <a:r>
                        <a:rPr lang="es-PY" sz="900" dirty="0">
                          <a:effectLst/>
                          <a:latin typeface="Hanken Grotesk" panose="020B0604020202020204" charset="0"/>
                        </a:rPr>
                        <a:t>3</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dirty="0">
                          <a:effectLst/>
                          <a:latin typeface="Hanken Grotesk" panose="020B0604020202020204" charset="0"/>
                        </a:rPr>
                        <a:t>103686,80</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dirty="0">
                          <a:effectLst/>
                          <a:latin typeface="Hanken Grotesk" panose="020B0604020202020204" charset="0"/>
                        </a:rPr>
                        <a:t>322</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dirty="0">
                          <a:effectLst/>
                          <a:latin typeface="Hanken Grotesk" panose="020B0604020202020204" charset="0"/>
                        </a:rPr>
                        <a:t>0,723</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dirty="0">
                          <a:effectLst/>
                          <a:latin typeface="Hanken Grotesk" panose="020B0604020202020204" charset="0"/>
                        </a:rPr>
                        <a:t>1728,80</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solidFill>
                      <a:srgbClr val="FFCCCC"/>
                    </a:solidFill>
                  </a:tcPr>
                </a:tc>
                <a:extLst>
                  <a:ext uri="{0D108BD9-81ED-4DB2-BD59-A6C34878D82A}">
                    <a16:rowId xmlns:a16="http://schemas.microsoft.com/office/drawing/2014/main" val="517246134"/>
                  </a:ext>
                </a:extLst>
              </a:tr>
              <a:tr h="175274">
                <a:tc vMerge="1">
                  <a:txBody>
                    <a:bodyPr/>
                    <a:lstStyle/>
                    <a:p>
                      <a:endParaRPr lang="en-US"/>
                    </a:p>
                  </a:txBody>
                  <a:tcPr/>
                </a:tc>
                <a:tc>
                  <a:txBody>
                    <a:bodyPr/>
                    <a:lstStyle/>
                    <a:p>
                      <a:pPr indent="180340" algn="ctr">
                        <a:lnSpc>
                          <a:spcPct val="150000"/>
                        </a:lnSpc>
                      </a:pPr>
                      <a:r>
                        <a:rPr lang="es-PY" sz="900">
                          <a:effectLst/>
                          <a:latin typeface="Hanken Grotesk" panose="020B0604020202020204" charset="0"/>
                        </a:rPr>
                        <a:t>4</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81901,91</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286,19</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0,657</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1456,05</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0933608"/>
                  </a:ext>
                </a:extLst>
              </a:tr>
              <a:tr h="175274">
                <a:tc rowSpan="4">
                  <a:txBody>
                    <a:bodyPr/>
                    <a:lstStyle/>
                    <a:p>
                      <a:pPr indent="180340" algn="ctr">
                        <a:lnSpc>
                          <a:spcPct val="150000"/>
                        </a:lnSpc>
                      </a:pPr>
                      <a:r>
                        <a:rPr lang="es-PY" sz="900" b="1" dirty="0">
                          <a:effectLst/>
                          <a:latin typeface="Hanken Grotesk" panose="020B0604020202020204" charset="0"/>
                        </a:rPr>
                        <a:t>2</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1</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r>
                        <a:rPr lang="en-US" sz="900" dirty="0">
                          <a:effectLst/>
                          <a:latin typeface="Hanken Grotesk" panose="020B0604020202020204" charset="0"/>
                        </a:rPr>
                        <a:t>63178,36</a:t>
                      </a:r>
                      <a:endParaRPr lang="en-US" sz="900" dirty="0">
                        <a:effectLst/>
                        <a:latin typeface="Hanken Grotesk" panose="020B0604020202020204" charset="0"/>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r>
                        <a:rPr lang="en-US" sz="900" dirty="0">
                          <a:effectLst/>
                          <a:latin typeface="Hanken Grotesk" panose="020B0604020202020204" charset="0"/>
                        </a:rPr>
                        <a:t>251,35</a:t>
                      </a:r>
                      <a:endParaRPr lang="en-US" sz="900" dirty="0">
                        <a:effectLst/>
                        <a:latin typeface="Hanken Grotesk" panose="020B0604020202020204" charset="0"/>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r>
                        <a:rPr lang="en-US" sz="900" dirty="0">
                          <a:effectLst/>
                          <a:latin typeface="Hanken Grotesk" panose="020B0604020202020204" charset="0"/>
                        </a:rPr>
                        <a:t>0,750</a:t>
                      </a:r>
                      <a:endParaRPr lang="en-US" sz="900" dirty="0">
                        <a:effectLst/>
                        <a:latin typeface="Hanken Grotesk" panose="020B0604020202020204" charset="0"/>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r>
                        <a:rPr lang="en-US" sz="900" dirty="0">
                          <a:effectLst/>
                          <a:latin typeface="Hanken Grotesk" panose="020B0604020202020204" charset="0"/>
                        </a:rPr>
                        <a:t>1113,70</a:t>
                      </a:r>
                      <a:endParaRPr lang="en-US" sz="900" dirty="0">
                        <a:effectLst/>
                        <a:latin typeface="Hanken Grotesk" panose="020B0604020202020204" charset="0"/>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CCFFCC"/>
                    </a:solidFill>
                  </a:tcPr>
                </a:tc>
                <a:extLst>
                  <a:ext uri="{0D108BD9-81ED-4DB2-BD59-A6C34878D82A}">
                    <a16:rowId xmlns:a16="http://schemas.microsoft.com/office/drawing/2014/main" val="4245730229"/>
                  </a:ext>
                </a:extLst>
              </a:tr>
              <a:tr h="175274">
                <a:tc vMerge="1">
                  <a:txBody>
                    <a:bodyPr/>
                    <a:lstStyle/>
                    <a:p>
                      <a:endParaRPr lang="en-US"/>
                    </a:p>
                  </a:txBody>
                  <a:tcPr/>
                </a:tc>
                <a:tc>
                  <a:txBody>
                    <a:bodyPr/>
                    <a:lstStyle/>
                    <a:p>
                      <a:pPr indent="180340" algn="ctr">
                        <a:lnSpc>
                          <a:spcPct val="150000"/>
                        </a:lnSpc>
                      </a:pPr>
                      <a:r>
                        <a:rPr lang="es-PY" sz="900">
                          <a:effectLst/>
                          <a:latin typeface="Hanken Grotesk" panose="020B0604020202020204" charset="0"/>
                        </a:rPr>
                        <a:t>2</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r>
                        <a:rPr lang="en-US" sz="900" dirty="0">
                          <a:effectLst/>
                          <a:latin typeface="Hanken Grotesk" panose="020B0604020202020204" charset="0"/>
                        </a:rPr>
                        <a:t>72920,55</a:t>
                      </a:r>
                      <a:endParaRPr lang="en-US" sz="900" dirty="0">
                        <a:effectLst/>
                        <a:latin typeface="Hanken Grotesk" panose="020B0604020202020204" charset="0"/>
                        <a:cs typeface="Times New Roman" panose="02020603050405020304" pitchFamily="18" charset="0"/>
                      </a:endParaRPr>
                    </a:p>
                  </a:txBody>
                  <a:tcPr marL="24524" marR="24524" marT="0" marB="0" anchor="ctr"/>
                </a:tc>
                <a:tc>
                  <a:txBody>
                    <a:bodyPr/>
                    <a:lstStyle/>
                    <a:p>
                      <a:pPr indent="180340" algn="ctr"/>
                      <a:r>
                        <a:rPr lang="en-US" sz="900" dirty="0">
                          <a:effectLst/>
                          <a:latin typeface="Hanken Grotesk" panose="020B0604020202020204" charset="0"/>
                        </a:rPr>
                        <a:t>270,04</a:t>
                      </a:r>
                      <a:endParaRPr lang="en-US" sz="900" dirty="0">
                        <a:effectLst/>
                        <a:latin typeface="Hanken Grotesk" panose="020B0604020202020204" charset="0"/>
                        <a:cs typeface="Times New Roman" panose="02020603050405020304" pitchFamily="18" charset="0"/>
                      </a:endParaRPr>
                    </a:p>
                  </a:txBody>
                  <a:tcPr marL="24524" marR="24524" marT="0" marB="0" anchor="ctr"/>
                </a:tc>
                <a:tc>
                  <a:txBody>
                    <a:bodyPr/>
                    <a:lstStyle/>
                    <a:p>
                      <a:pPr indent="180340" algn="ctr"/>
                      <a:r>
                        <a:rPr lang="en-US" sz="900">
                          <a:effectLst/>
                          <a:latin typeface="Hanken Grotesk" panose="020B0604020202020204" charset="0"/>
                        </a:rPr>
                        <a:t>0,661</a:t>
                      </a:r>
                      <a:endParaRPr lang="en-US" sz="900">
                        <a:effectLst/>
                        <a:latin typeface="Hanken Grotesk" panose="020B0604020202020204" charset="0"/>
                        <a:cs typeface="Times New Roman" panose="02020603050405020304" pitchFamily="18" charset="0"/>
                      </a:endParaRPr>
                    </a:p>
                  </a:txBody>
                  <a:tcPr marL="24524" marR="24524" marT="0" marB="0" anchor="ctr"/>
                </a:tc>
                <a:tc>
                  <a:txBody>
                    <a:bodyPr/>
                    <a:lstStyle/>
                    <a:p>
                      <a:pPr indent="180340" algn="ctr"/>
                      <a:r>
                        <a:rPr lang="en-US" sz="900">
                          <a:effectLst/>
                          <a:latin typeface="Hanken Grotesk" panose="020B0604020202020204" charset="0"/>
                        </a:rPr>
                        <a:t>1448,72</a:t>
                      </a:r>
                      <a:endParaRPr lang="en-US" sz="900">
                        <a:effectLst/>
                        <a:latin typeface="Hanken Grotesk" panose="020B0604020202020204" charset="0"/>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4918063"/>
                  </a:ext>
                </a:extLst>
              </a:tr>
              <a:tr h="175274">
                <a:tc vMerge="1">
                  <a:txBody>
                    <a:bodyPr/>
                    <a:lstStyle/>
                    <a:p>
                      <a:endParaRPr lang="en-US"/>
                    </a:p>
                  </a:txBody>
                  <a:tcPr/>
                </a:tc>
                <a:tc>
                  <a:txBody>
                    <a:bodyPr/>
                    <a:lstStyle/>
                    <a:p>
                      <a:pPr indent="180340" algn="ctr">
                        <a:lnSpc>
                          <a:spcPct val="150000"/>
                        </a:lnSpc>
                      </a:pPr>
                      <a:r>
                        <a:rPr lang="es-PY" sz="900" dirty="0">
                          <a:effectLst/>
                          <a:latin typeface="Hanken Grotesk" panose="020B0604020202020204" charset="0"/>
                        </a:rPr>
                        <a:t>3</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r>
                        <a:rPr lang="en-US" sz="900" dirty="0">
                          <a:effectLst/>
                          <a:latin typeface="Hanken Grotesk" panose="020B0604020202020204" charset="0"/>
                        </a:rPr>
                        <a:t>132089,12</a:t>
                      </a:r>
                      <a:endParaRPr lang="en-US" sz="900" dirty="0">
                        <a:effectLst/>
                        <a:latin typeface="Hanken Grotesk" panose="020B0604020202020204" charset="0"/>
                        <a:cs typeface="Times New Roman" panose="02020603050405020304" pitchFamily="18" charset="0"/>
                      </a:endParaRPr>
                    </a:p>
                  </a:txBody>
                  <a:tcPr marL="24524" marR="24524" marT="0" marB="0" anchor="ctr">
                    <a:solidFill>
                      <a:srgbClr val="FFCCCC"/>
                    </a:solidFill>
                  </a:tcPr>
                </a:tc>
                <a:tc>
                  <a:txBody>
                    <a:bodyPr/>
                    <a:lstStyle/>
                    <a:p>
                      <a:pPr indent="180340" algn="ctr"/>
                      <a:r>
                        <a:rPr lang="en-US" sz="900" dirty="0">
                          <a:effectLst/>
                          <a:latin typeface="Hanken Grotesk" panose="020B0604020202020204" charset="0"/>
                        </a:rPr>
                        <a:t>363,44</a:t>
                      </a:r>
                      <a:endParaRPr lang="en-US" sz="900" dirty="0">
                        <a:effectLst/>
                        <a:latin typeface="Hanken Grotesk" panose="020B0604020202020204" charset="0"/>
                        <a:cs typeface="Times New Roman" panose="02020603050405020304" pitchFamily="18" charset="0"/>
                      </a:endParaRPr>
                    </a:p>
                  </a:txBody>
                  <a:tcPr marL="24524" marR="24524" marT="0" marB="0" anchor="ctr">
                    <a:solidFill>
                      <a:srgbClr val="FFCCCC"/>
                    </a:solidFill>
                  </a:tcPr>
                </a:tc>
                <a:tc>
                  <a:txBody>
                    <a:bodyPr/>
                    <a:lstStyle/>
                    <a:p>
                      <a:pPr indent="180340" algn="ctr"/>
                      <a:r>
                        <a:rPr lang="en-US" sz="900" dirty="0">
                          <a:effectLst/>
                          <a:latin typeface="Hanken Grotesk" panose="020B0604020202020204" charset="0"/>
                        </a:rPr>
                        <a:t>0,647</a:t>
                      </a:r>
                      <a:endParaRPr lang="en-US" sz="900" dirty="0">
                        <a:effectLst/>
                        <a:latin typeface="Hanken Grotesk" panose="020B0604020202020204" charset="0"/>
                        <a:cs typeface="Times New Roman" panose="02020603050405020304" pitchFamily="18" charset="0"/>
                      </a:endParaRPr>
                    </a:p>
                  </a:txBody>
                  <a:tcPr marL="24524" marR="24524" marT="0" marB="0" anchor="ctr">
                    <a:solidFill>
                      <a:srgbClr val="FFCCCC"/>
                    </a:solidFill>
                  </a:tcPr>
                </a:tc>
                <a:tc>
                  <a:txBody>
                    <a:bodyPr/>
                    <a:lstStyle/>
                    <a:p>
                      <a:pPr indent="180340" algn="ctr"/>
                      <a:r>
                        <a:rPr lang="en-US" sz="900" dirty="0">
                          <a:effectLst/>
                          <a:latin typeface="Hanken Grotesk" panose="020B0604020202020204" charset="0"/>
                        </a:rPr>
                        <a:t>1700,03</a:t>
                      </a:r>
                      <a:endParaRPr lang="en-US" sz="900" dirty="0">
                        <a:effectLst/>
                        <a:latin typeface="Hanken Grotesk" panose="020B0604020202020204" charset="0"/>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solidFill>
                      <a:srgbClr val="FFCCCC"/>
                    </a:solidFill>
                  </a:tcPr>
                </a:tc>
                <a:extLst>
                  <a:ext uri="{0D108BD9-81ED-4DB2-BD59-A6C34878D82A}">
                    <a16:rowId xmlns:a16="http://schemas.microsoft.com/office/drawing/2014/main" val="4028926173"/>
                  </a:ext>
                </a:extLst>
              </a:tr>
              <a:tr h="175274">
                <a:tc vMerge="1">
                  <a:txBody>
                    <a:bodyPr/>
                    <a:lstStyle/>
                    <a:p>
                      <a:endParaRPr lang="en-US"/>
                    </a:p>
                  </a:txBody>
                  <a:tcPr/>
                </a:tc>
                <a:tc>
                  <a:txBody>
                    <a:bodyPr/>
                    <a:lstStyle/>
                    <a:p>
                      <a:pPr indent="180340" algn="ctr">
                        <a:lnSpc>
                          <a:spcPct val="150000"/>
                        </a:lnSpc>
                      </a:pPr>
                      <a:r>
                        <a:rPr lang="es-PY" sz="900">
                          <a:effectLst/>
                          <a:latin typeface="Hanken Grotesk" panose="020B0604020202020204" charset="0"/>
                        </a:rPr>
                        <a:t>4</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r>
                        <a:rPr lang="en-US" sz="900">
                          <a:effectLst/>
                          <a:latin typeface="Hanken Grotesk" panose="020B0604020202020204" charset="0"/>
                        </a:rPr>
                        <a:t>103524,36</a:t>
                      </a:r>
                      <a:endParaRPr lang="en-US" sz="900">
                        <a:effectLst/>
                        <a:latin typeface="Hanken Grotesk" panose="020B0604020202020204" charset="0"/>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r>
                        <a:rPr lang="en-US" sz="900" dirty="0">
                          <a:effectLst/>
                          <a:latin typeface="Hanken Grotesk" panose="020B0604020202020204" charset="0"/>
                        </a:rPr>
                        <a:t>321,75</a:t>
                      </a:r>
                      <a:endParaRPr lang="en-US" sz="900" dirty="0">
                        <a:effectLst/>
                        <a:latin typeface="Hanken Grotesk" panose="020B0604020202020204" charset="0"/>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r>
                        <a:rPr lang="en-US" sz="900">
                          <a:effectLst/>
                          <a:latin typeface="Hanken Grotesk" panose="020B0604020202020204" charset="0"/>
                        </a:rPr>
                        <a:t>0,566</a:t>
                      </a:r>
                      <a:endParaRPr lang="en-US" sz="900">
                        <a:effectLst/>
                        <a:latin typeface="Hanken Grotesk" panose="020B0604020202020204" charset="0"/>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r>
                        <a:rPr lang="en-US" sz="900" dirty="0">
                          <a:effectLst/>
                          <a:latin typeface="Hanken Grotesk" panose="020B0604020202020204" charset="0"/>
                        </a:rPr>
                        <a:t>1553,45</a:t>
                      </a:r>
                      <a:endParaRPr lang="en-US" sz="900" dirty="0">
                        <a:effectLst/>
                        <a:latin typeface="Hanken Grotesk" panose="020B0604020202020204" charset="0"/>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2417807"/>
                  </a:ext>
                </a:extLst>
              </a:tr>
              <a:tr h="175274">
                <a:tc rowSpan="4">
                  <a:txBody>
                    <a:bodyPr/>
                    <a:lstStyle/>
                    <a:p>
                      <a:pPr indent="180340" algn="ctr">
                        <a:lnSpc>
                          <a:spcPct val="150000"/>
                        </a:lnSpc>
                      </a:pPr>
                      <a:r>
                        <a:rPr lang="es-PY" sz="900" b="1" dirty="0">
                          <a:effectLst/>
                          <a:latin typeface="Hanken Grotesk" panose="020B0604020202020204" charset="0"/>
                        </a:rPr>
                        <a:t>3</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1</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r>
                        <a:rPr lang="en-US" sz="900" dirty="0">
                          <a:effectLst/>
                          <a:latin typeface="Hanken Grotesk" panose="020B0604020202020204" charset="0"/>
                        </a:rPr>
                        <a:t>44674,4</a:t>
                      </a:r>
                      <a:endParaRPr lang="en-US" sz="900" dirty="0">
                        <a:effectLst/>
                        <a:latin typeface="Hanken Grotesk" panose="020B0604020202020204" charset="0"/>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r>
                        <a:rPr lang="en-US" sz="900" dirty="0">
                          <a:effectLst/>
                          <a:latin typeface="Hanken Grotesk" panose="020B0604020202020204" charset="0"/>
                        </a:rPr>
                        <a:t>211,36</a:t>
                      </a:r>
                      <a:endParaRPr lang="en-US" sz="900" dirty="0">
                        <a:effectLst/>
                        <a:latin typeface="Hanken Grotesk" panose="020B0604020202020204" charset="0"/>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r>
                        <a:rPr lang="en-US" sz="900" dirty="0">
                          <a:effectLst/>
                          <a:latin typeface="Hanken Grotesk" panose="020B0604020202020204" charset="0"/>
                        </a:rPr>
                        <a:t>0,824</a:t>
                      </a:r>
                      <a:endParaRPr lang="en-US" sz="900" dirty="0">
                        <a:effectLst/>
                        <a:latin typeface="Hanken Grotesk" panose="020B0604020202020204" charset="0"/>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r>
                        <a:rPr lang="en-US" sz="900">
                          <a:effectLst/>
                          <a:latin typeface="Hanken Grotesk" panose="020B0604020202020204" charset="0"/>
                        </a:rPr>
                        <a:t>1287,02</a:t>
                      </a:r>
                      <a:endParaRPr lang="en-US" sz="900">
                        <a:effectLst/>
                        <a:latin typeface="Hanken Grotesk" panose="020B0604020202020204" charset="0"/>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CCFFCC"/>
                    </a:solidFill>
                  </a:tcPr>
                </a:tc>
                <a:extLst>
                  <a:ext uri="{0D108BD9-81ED-4DB2-BD59-A6C34878D82A}">
                    <a16:rowId xmlns:a16="http://schemas.microsoft.com/office/drawing/2014/main" val="214546053"/>
                  </a:ext>
                </a:extLst>
              </a:tr>
              <a:tr h="175274">
                <a:tc vMerge="1">
                  <a:txBody>
                    <a:bodyPr/>
                    <a:lstStyle/>
                    <a:p>
                      <a:endParaRPr lang="en-US"/>
                    </a:p>
                  </a:txBody>
                  <a:tcPr/>
                </a:tc>
                <a:tc>
                  <a:txBody>
                    <a:bodyPr/>
                    <a:lstStyle/>
                    <a:p>
                      <a:pPr indent="180340" algn="ctr">
                        <a:lnSpc>
                          <a:spcPct val="150000"/>
                        </a:lnSpc>
                      </a:pPr>
                      <a:r>
                        <a:rPr lang="es-PY" sz="900">
                          <a:effectLst/>
                          <a:latin typeface="Hanken Grotesk" panose="020B0604020202020204" charset="0"/>
                        </a:rPr>
                        <a:t>2</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r>
                        <a:rPr lang="en-US" sz="900">
                          <a:effectLst/>
                          <a:latin typeface="Hanken Grotesk" panose="020B0604020202020204" charset="0"/>
                        </a:rPr>
                        <a:t>61631,02</a:t>
                      </a:r>
                      <a:endParaRPr lang="en-US" sz="900">
                        <a:effectLst/>
                        <a:latin typeface="Hanken Grotesk" panose="020B0604020202020204" charset="0"/>
                        <a:cs typeface="Times New Roman" panose="02020603050405020304" pitchFamily="18" charset="0"/>
                      </a:endParaRPr>
                    </a:p>
                  </a:txBody>
                  <a:tcPr marL="24524" marR="24524" marT="0" marB="0" anchor="ctr"/>
                </a:tc>
                <a:tc>
                  <a:txBody>
                    <a:bodyPr/>
                    <a:lstStyle/>
                    <a:p>
                      <a:pPr indent="180340" algn="ctr"/>
                      <a:r>
                        <a:rPr lang="en-US" sz="900">
                          <a:effectLst/>
                          <a:latin typeface="Hanken Grotesk" panose="020B0604020202020204" charset="0"/>
                        </a:rPr>
                        <a:t>248,26</a:t>
                      </a:r>
                      <a:endParaRPr lang="en-US" sz="900">
                        <a:effectLst/>
                        <a:latin typeface="Hanken Grotesk" panose="020B0604020202020204" charset="0"/>
                        <a:cs typeface="Times New Roman" panose="02020603050405020304" pitchFamily="18" charset="0"/>
                      </a:endParaRPr>
                    </a:p>
                  </a:txBody>
                  <a:tcPr marL="24524" marR="24524" marT="0" marB="0" anchor="ctr"/>
                </a:tc>
                <a:tc>
                  <a:txBody>
                    <a:bodyPr/>
                    <a:lstStyle/>
                    <a:p>
                      <a:pPr indent="180340" algn="ctr"/>
                      <a:r>
                        <a:rPr lang="en-US" sz="900" dirty="0">
                          <a:effectLst/>
                          <a:latin typeface="Hanken Grotesk" panose="020B0604020202020204" charset="0"/>
                        </a:rPr>
                        <a:t>0,714</a:t>
                      </a:r>
                      <a:endParaRPr lang="en-US" sz="900" dirty="0">
                        <a:effectLst/>
                        <a:latin typeface="Hanken Grotesk" panose="020B0604020202020204" charset="0"/>
                        <a:cs typeface="Times New Roman" panose="02020603050405020304" pitchFamily="18" charset="0"/>
                      </a:endParaRPr>
                    </a:p>
                  </a:txBody>
                  <a:tcPr marL="24524" marR="24524" marT="0" marB="0" anchor="ctr"/>
                </a:tc>
                <a:tc>
                  <a:txBody>
                    <a:bodyPr/>
                    <a:lstStyle/>
                    <a:p>
                      <a:pPr indent="180340" algn="ctr"/>
                      <a:r>
                        <a:rPr lang="en-US" sz="900">
                          <a:effectLst/>
                          <a:latin typeface="Hanken Grotesk" panose="020B0604020202020204" charset="0"/>
                        </a:rPr>
                        <a:t>1498,21</a:t>
                      </a:r>
                      <a:endParaRPr lang="en-US" sz="900">
                        <a:effectLst/>
                        <a:latin typeface="Hanken Grotesk" panose="020B0604020202020204" charset="0"/>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617512"/>
                  </a:ext>
                </a:extLst>
              </a:tr>
              <a:tr h="175274">
                <a:tc vMerge="1">
                  <a:txBody>
                    <a:bodyPr/>
                    <a:lstStyle/>
                    <a:p>
                      <a:endParaRPr lang="en-US"/>
                    </a:p>
                  </a:txBody>
                  <a:tcPr/>
                </a:tc>
                <a:tc>
                  <a:txBody>
                    <a:bodyPr/>
                    <a:lstStyle/>
                    <a:p>
                      <a:pPr indent="180340" algn="ctr">
                        <a:lnSpc>
                          <a:spcPct val="150000"/>
                        </a:lnSpc>
                      </a:pPr>
                      <a:r>
                        <a:rPr lang="es-PY" sz="900" dirty="0">
                          <a:effectLst/>
                          <a:latin typeface="Hanken Grotesk" panose="020B0604020202020204" charset="0"/>
                        </a:rPr>
                        <a:t>3</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r>
                        <a:rPr lang="en-US" sz="900" dirty="0">
                          <a:effectLst/>
                          <a:latin typeface="Hanken Grotesk" panose="020B0604020202020204" charset="0"/>
                        </a:rPr>
                        <a:t>91657,27</a:t>
                      </a:r>
                      <a:endParaRPr lang="en-US" sz="900" dirty="0">
                        <a:effectLst/>
                        <a:latin typeface="Hanken Grotesk" panose="020B0604020202020204" charset="0"/>
                        <a:cs typeface="Times New Roman" panose="02020603050405020304" pitchFamily="18" charset="0"/>
                      </a:endParaRPr>
                    </a:p>
                  </a:txBody>
                  <a:tcPr marL="24524" marR="24524" marT="0" marB="0" anchor="ctr">
                    <a:solidFill>
                      <a:srgbClr val="FFCCCC"/>
                    </a:solidFill>
                  </a:tcPr>
                </a:tc>
                <a:tc>
                  <a:txBody>
                    <a:bodyPr/>
                    <a:lstStyle/>
                    <a:p>
                      <a:pPr indent="180340" algn="ctr"/>
                      <a:r>
                        <a:rPr lang="en-US" sz="900" dirty="0">
                          <a:effectLst/>
                          <a:latin typeface="Hanken Grotesk" panose="020B0604020202020204" charset="0"/>
                        </a:rPr>
                        <a:t>302,75</a:t>
                      </a:r>
                      <a:endParaRPr lang="en-US" sz="900" dirty="0">
                        <a:effectLst/>
                        <a:latin typeface="Hanken Grotesk" panose="020B0604020202020204" charset="0"/>
                        <a:cs typeface="Times New Roman" panose="02020603050405020304" pitchFamily="18" charset="0"/>
                      </a:endParaRPr>
                    </a:p>
                  </a:txBody>
                  <a:tcPr marL="24524" marR="24524" marT="0" marB="0" anchor="ctr">
                    <a:solidFill>
                      <a:srgbClr val="FFCCCC"/>
                    </a:solidFill>
                  </a:tcPr>
                </a:tc>
                <a:tc>
                  <a:txBody>
                    <a:bodyPr/>
                    <a:lstStyle/>
                    <a:p>
                      <a:pPr indent="180340" algn="ctr"/>
                      <a:r>
                        <a:rPr lang="en-US" sz="900" dirty="0">
                          <a:effectLst/>
                          <a:latin typeface="Hanken Grotesk" panose="020B0604020202020204" charset="0"/>
                        </a:rPr>
                        <a:t>0.755</a:t>
                      </a:r>
                      <a:endParaRPr lang="en-US" sz="900" dirty="0">
                        <a:effectLst/>
                        <a:latin typeface="Hanken Grotesk" panose="020B0604020202020204" charset="0"/>
                        <a:cs typeface="Times New Roman" panose="02020603050405020304" pitchFamily="18" charset="0"/>
                      </a:endParaRPr>
                    </a:p>
                  </a:txBody>
                  <a:tcPr marL="24524" marR="24524" marT="0" marB="0" anchor="ctr">
                    <a:solidFill>
                      <a:srgbClr val="FFCCCC"/>
                    </a:solidFill>
                  </a:tcPr>
                </a:tc>
                <a:tc>
                  <a:txBody>
                    <a:bodyPr/>
                    <a:lstStyle/>
                    <a:p>
                      <a:pPr indent="180340" algn="ctr"/>
                      <a:r>
                        <a:rPr lang="en-US" sz="900" dirty="0">
                          <a:effectLst/>
                          <a:latin typeface="Hanken Grotesk" panose="020B0604020202020204" charset="0"/>
                        </a:rPr>
                        <a:t>1761,95</a:t>
                      </a:r>
                      <a:endParaRPr lang="en-US" sz="900" dirty="0">
                        <a:effectLst/>
                        <a:latin typeface="Hanken Grotesk" panose="020B0604020202020204" charset="0"/>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solidFill>
                      <a:srgbClr val="FFCCCC"/>
                    </a:solidFill>
                  </a:tcPr>
                </a:tc>
                <a:extLst>
                  <a:ext uri="{0D108BD9-81ED-4DB2-BD59-A6C34878D82A}">
                    <a16:rowId xmlns:a16="http://schemas.microsoft.com/office/drawing/2014/main" val="708081517"/>
                  </a:ext>
                </a:extLst>
              </a:tr>
              <a:tr h="175274">
                <a:tc vMerge="1">
                  <a:txBody>
                    <a:bodyPr/>
                    <a:lstStyle/>
                    <a:p>
                      <a:endParaRPr lang="en-US"/>
                    </a:p>
                  </a:txBody>
                  <a:tcPr/>
                </a:tc>
                <a:tc>
                  <a:txBody>
                    <a:bodyPr/>
                    <a:lstStyle/>
                    <a:p>
                      <a:pPr indent="180340" algn="ctr">
                        <a:lnSpc>
                          <a:spcPct val="150000"/>
                        </a:lnSpc>
                      </a:pPr>
                      <a:r>
                        <a:rPr lang="es-PY" sz="900">
                          <a:effectLst/>
                          <a:latin typeface="Hanken Grotesk" panose="020B0604020202020204" charset="0"/>
                        </a:rPr>
                        <a:t>4</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r>
                        <a:rPr lang="en-US" sz="900" dirty="0">
                          <a:effectLst/>
                          <a:latin typeface="Hanken Grotesk" panose="020B0604020202020204" charset="0"/>
                        </a:rPr>
                        <a:t>74330,06</a:t>
                      </a:r>
                      <a:endParaRPr lang="en-US" sz="900" dirty="0">
                        <a:effectLst/>
                        <a:latin typeface="Hanken Grotesk" panose="020B0604020202020204" charset="0"/>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r>
                        <a:rPr lang="en-US" sz="900" dirty="0">
                          <a:effectLst/>
                          <a:latin typeface="Hanken Grotesk" panose="020B0604020202020204" charset="0"/>
                        </a:rPr>
                        <a:t>272,64</a:t>
                      </a:r>
                      <a:endParaRPr lang="en-US" sz="900" dirty="0">
                        <a:effectLst/>
                        <a:latin typeface="Hanken Grotesk" panose="020B0604020202020204" charset="0"/>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r>
                        <a:rPr lang="en-US" sz="900">
                          <a:effectLst/>
                          <a:latin typeface="Hanken Grotesk" panose="020B0604020202020204" charset="0"/>
                        </a:rPr>
                        <a:t>0,688</a:t>
                      </a:r>
                      <a:endParaRPr lang="en-US" sz="900">
                        <a:effectLst/>
                        <a:latin typeface="Hanken Grotesk" panose="020B0604020202020204" charset="0"/>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r>
                        <a:rPr lang="en-US" sz="900" dirty="0">
                          <a:effectLst/>
                          <a:latin typeface="Hanken Grotesk" panose="020B0604020202020204" charset="0"/>
                        </a:rPr>
                        <a:t>1243,17</a:t>
                      </a:r>
                      <a:endParaRPr lang="en-US" sz="900" dirty="0">
                        <a:effectLst/>
                        <a:latin typeface="Hanken Grotesk" panose="020B0604020202020204" charset="0"/>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7706591"/>
                  </a:ext>
                </a:extLst>
              </a:tr>
              <a:tr h="175274">
                <a:tc rowSpan="4">
                  <a:txBody>
                    <a:bodyPr/>
                    <a:lstStyle/>
                    <a:p>
                      <a:pPr indent="180340" algn="ctr">
                        <a:lnSpc>
                          <a:spcPct val="150000"/>
                        </a:lnSpc>
                      </a:pPr>
                      <a:r>
                        <a:rPr lang="es-PY" sz="900" b="1" dirty="0">
                          <a:effectLst/>
                          <a:latin typeface="Hanken Grotesk" panose="020B0604020202020204" charset="0"/>
                        </a:rPr>
                        <a:t>4</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1</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46229,84</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215,01</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0,817</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1203,28</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CCFFCC"/>
                    </a:solidFill>
                  </a:tcPr>
                </a:tc>
                <a:extLst>
                  <a:ext uri="{0D108BD9-81ED-4DB2-BD59-A6C34878D82A}">
                    <a16:rowId xmlns:a16="http://schemas.microsoft.com/office/drawing/2014/main" val="3421944762"/>
                  </a:ext>
                </a:extLst>
              </a:tr>
              <a:tr h="175274">
                <a:tc vMerge="1">
                  <a:txBody>
                    <a:bodyPr/>
                    <a:lstStyle/>
                    <a:p>
                      <a:endParaRPr lang="en-US"/>
                    </a:p>
                  </a:txBody>
                  <a:tcPr/>
                </a:tc>
                <a:tc>
                  <a:txBody>
                    <a:bodyPr/>
                    <a:lstStyle/>
                    <a:p>
                      <a:pPr indent="180340" algn="ctr">
                        <a:lnSpc>
                          <a:spcPct val="150000"/>
                        </a:lnSpc>
                      </a:pPr>
                      <a:r>
                        <a:rPr lang="es-PY" sz="900">
                          <a:effectLst/>
                          <a:latin typeface="Hanken Grotesk" panose="020B0604020202020204" charset="0"/>
                        </a:rPr>
                        <a:t>2</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lnSpc>
                          <a:spcPct val="150000"/>
                        </a:lnSpc>
                      </a:pPr>
                      <a:r>
                        <a:rPr lang="es-PY" sz="900">
                          <a:effectLst/>
                          <a:latin typeface="Hanken Grotesk" panose="020B0604020202020204" charset="0"/>
                        </a:rPr>
                        <a:t>56023,16</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lnSpc>
                          <a:spcPct val="150000"/>
                        </a:lnSpc>
                      </a:pPr>
                      <a:r>
                        <a:rPr lang="es-PY" sz="900">
                          <a:effectLst/>
                          <a:latin typeface="Hanken Grotesk" panose="020B0604020202020204" charset="0"/>
                        </a:rPr>
                        <a:t>230,27</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lnSpc>
                          <a:spcPct val="150000"/>
                        </a:lnSpc>
                      </a:pPr>
                      <a:r>
                        <a:rPr lang="es-PY" sz="900" dirty="0">
                          <a:effectLst/>
                          <a:latin typeface="Hanken Grotesk" panose="020B0604020202020204" charset="0"/>
                        </a:rPr>
                        <a:t>0,754</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lnSpc>
                          <a:spcPct val="150000"/>
                        </a:lnSpc>
                      </a:pPr>
                      <a:r>
                        <a:rPr lang="es-PY" sz="900">
                          <a:effectLst/>
                          <a:latin typeface="Hanken Grotesk" panose="020B0604020202020204" charset="0"/>
                        </a:rPr>
                        <a:t>1419,63</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23474582"/>
                  </a:ext>
                </a:extLst>
              </a:tr>
              <a:tr h="175274">
                <a:tc vMerge="1">
                  <a:txBody>
                    <a:bodyPr/>
                    <a:lstStyle/>
                    <a:p>
                      <a:endParaRPr lang="en-US"/>
                    </a:p>
                  </a:txBody>
                  <a:tcPr/>
                </a:tc>
                <a:tc>
                  <a:txBody>
                    <a:bodyPr/>
                    <a:lstStyle/>
                    <a:p>
                      <a:pPr indent="180340" algn="ctr">
                        <a:lnSpc>
                          <a:spcPct val="150000"/>
                        </a:lnSpc>
                      </a:pPr>
                      <a:r>
                        <a:rPr lang="es-PY" sz="900" dirty="0">
                          <a:effectLst/>
                          <a:latin typeface="Hanken Grotesk" panose="020B0604020202020204" charset="0"/>
                        </a:rPr>
                        <a:t>3</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dirty="0">
                          <a:effectLst/>
                          <a:latin typeface="Hanken Grotesk" panose="020B0604020202020204" charset="0"/>
                        </a:rPr>
                        <a:t>85890,81</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dirty="0">
                          <a:effectLst/>
                          <a:latin typeface="Hanken Grotesk" panose="020B0604020202020204" charset="0"/>
                        </a:rPr>
                        <a:t>293,07</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dirty="0">
                          <a:effectLst/>
                          <a:latin typeface="Hanken Grotesk" panose="020B0604020202020204" charset="0"/>
                        </a:rPr>
                        <a:t>0,770</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dirty="0">
                          <a:effectLst/>
                          <a:latin typeface="Hanken Grotesk" panose="020B0604020202020204" charset="0"/>
                        </a:rPr>
                        <a:t>1599,63</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solidFill>
                      <a:srgbClr val="FFCCCC"/>
                    </a:solidFill>
                  </a:tcPr>
                </a:tc>
                <a:extLst>
                  <a:ext uri="{0D108BD9-81ED-4DB2-BD59-A6C34878D82A}">
                    <a16:rowId xmlns:a16="http://schemas.microsoft.com/office/drawing/2014/main" val="1899892500"/>
                  </a:ext>
                </a:extLst>
              </a:tr>
              <a:tr h="175274">
                <a:tc vMerge="1">
                  <a:txBody>
                    <a:bodyPr/>
                    <a:lstStyle/>
                    <a:p>
                      <a:endParaRPr lang="en-US"/>
                    </a:p>
                  </a:txBody>
                  <a:tcPr/>
                </a:tc>
                <a:tc>
                  <a:txBody>
                    <a:bodyPr/>
                    <a:lstStyle/>
                    <a:p>
                      <a:pPr indent="180340" algn="ctr">
                        <a:lnSpc>
                          <a:spcPct val="150000"/>
                        </a:lnSpc>
                      </a:pPr>
                      <a:r>
                        <a:rPr lang="es-PY" sz="900">
                          <a:effectLst/>
                          <a:latin typeface="Hanken Grotesk" panose="020B0604020202020204" charset="0"/>
                        </a:rPr>
                        <a:t>4</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a:effectLst/>
                          <a:latin typeface="Hanken Grotesk" panose="020B0604020202020204" charset="0"/>
                        </a:rPr>
                        <a:t>63743,53</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a:effectLst/>
                          <a:latin typeface="Hanken Grotesk" panose="020B0604020202020204" charset="0"/>
                        </a:rPr>
                        <a:t>252,47</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0,733</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1152,52</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5035"/>
                  </a:ext>
                </a:extLst>
              </a:tr>
              <a:tr h="175274">
                <a:tc rowSpan="4">
                  <a:txBody>
                    <a:bodyPr/>
                    <a:lstStyle/>
                    <a:p>
                      <a:pPr indent="180340" algn="ctr">
                        <a:lnSpc>
                          <a:spcPct val="150000"/>
                        </a:lnSpc>
                      </a:pPr>
                      <a:r>
                        <a:rPr lang="es-PY" sz="900" b="1" dirty="0">
                          <a:effectLst/>
                          <a:latin typeface="Hanken Grotesk" panose="020B0604020202020204" charset="0"/>
                        </a:rPr>
                        <a:t>5</a:t>
                      </a:r>
                      <a:endParaRPr lang="en-US" sz="900" b="1"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1</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54183,82</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232,77</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0,786</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T w="19050" cap="flat" cmpd="sng" algn="ctr">
                      <a:solidFill>
                        <a:schemeClr val="tx1"/>
                      </a:solidFill>
                      <a:prstDash val="solid"/>
                      <a:round/>
                      <a:headEnd type="none" w="med" len="med"/>
                      <a:tailEnd type="none" w="med" len="med"/>
                    </a:lnT>
                    <a:solidFill>
                      <a:srgbClr val="CCFFCC"/>
                    </a:solidFill>
                  </a:tcPr>
                </a:tc>
                <a:tc>
                  <a:txBody>
                    <a:bodyPr/>
                    <a:lstStyle/>
                    <a:p>
                      <a:pPr indent="180340" algn="ctr">
                        <a:lnSpc>
                          <a:spcPct val="150000"/>
                        </a:lnSpc>
                      </a:pPr>
                      <a:r>
                        <a:rPr lang="es-PY" sz="900" dirty="0">
                          <a:effectLst/>
                          <a:latin typeface="Hanken Grotesk" panose="020B0604020202020204" charset="0"/>
                        </a:rPr>
                        <a:t>1122,37</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CCFFCC"/>
                    </a:solidFill>
                  </a:tcPr>
                </a:tc>
                <a:extLst>
                  <a:ext uri="{0D108BD9-81ED-4DB2-BD59-A6C34878D82A}">
                    <a16:rowId xmlns:a16="http://schemas.microsoft.com/office/drawing/2014/main" val="1126721449"/>
                  </a:ext>
                </a:extLst>
              </a:tr>
              <a:tr h="175274">
                <a:tc vMerge="1">
                  <a:txBody>
                    <a:bodyPr/>
                    <a:lstStyle/>
                    <a:p>
                      <a:endParaRPr lang="en-US"/>
                    </a:p>
                  </a:txBody>
                  <a:tcPr/>
                </a:tc>
                <a:tc>
                  <a:txBody>
                    <a:bodyPr/>
                    <a:lstStyle/>
                    <a:p>
                      <a:pPr indent="180340" algn="ctr">
                        <a:lnSpc>
                          <a:spcPct val="150000"/>
                        </a:lnSpc>
                      </a:pPr>
                      <a:r>
                        <a:rPr lang="es-PY" sz="900" dirty="0">
                          <a:effectLst/>
                          <a:latin typeface="Hanken Grotesk" panose="020B0604020202020204" charset="0"/>
                        </a:rPr>
                        <a:t>2</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lnSpc>
                          <a:spcPct val="150000"/>
                        </a:lnSpc>
                      </a:pPr>
                      <a:r>
                        <a:rPr lang="es-PY" sz="900">
                          <a:effectLst/>
                          <a:latin typeface="Hanken Grotesk" panose="020B0604020202020204" charset="0"/>
                        </a:rPr>
                        <a:t>74018,86</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lnSpc>
                          <a:spcPct val="150000"/>
                        </a:lnSpc>
                      </a:pPr>
                      <a:r>
                        <a:rPr lang="es-PY" sz="900">
                          <a:effectLst/>
                          <a:latin typeface="Hanken Grotesk" panose="020B0604020202020204" charset="0"/>
                        </a:rPr>
                        <a:t>272,06</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lnSpc>
                          <a:spcPct val="150000"/>
                        </a:lnSpc>
                      </a:pPr>
                      <a:r>
                        <a:rPr lang="es-PY" sz="900" dirty="0">
                          <a:effectLst/>
                          <a:latin typeface="Hanken Grotesk" panose="020B0604020202020204" charset="0"/>
                        </a:rPr>
                        <a:t>0,656</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tc>
                <a:tc>
                  <a:txBody>
                    <a:bodyPr/>
                    <a:lstStyle/>
                    <a:p>
                      <a:pPr indent="180340" algn="ctr">
                        <a:lnSpc>
                          <a:spcPct val="150000"/>
                        </a:lnSpc>
                      </a:pPr>
                      <a:r>
                        <a:rPr lang="es-PY" sz="900" dirty="0">
                          <a:effectLst/>
                          <a:latin typeface="Hanken Grotesk" panose="020B0604020202020204" charset="0"/>
                        </a:rPr>
                        <a:t>1399,09</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154188"/>
                  </a:ext>
                </a:extLst>
              </a:tr>
              <a:tr h="175274">
                <a:tc vMerge="1">
                  <a:txBody>
                    <a:bodyPr/>
                    <a:lstStyle/>
                    <a:p>
                      <a:endParaRPr lang="en-US"/>
                    </a:p>
                  </a:txBody>
                  <a:tcPr/>
                </a:tc>
                <a:tc>
                  <a:txBody>
                    <a:bodyPr/>
                    <a:lstStyle/>
                    <a:p>
                      <a:pPr indent="180340" algn="ctr">
                        <a:lnSpc>
                          <a:spcPct val="150000"/>
                        </a:lnSpc>
                      </a:pPr>
                      <a:r>
                        <a:rPr lang="es-PY" sz="900" dirty="0">
                          <a:effectLst/>
                          <a:latin typeface="Hanken Grotesk" panose="020B0604020202020204" charset="0"/>
                        </a:rPr>
                        <a:t>3</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dirty="0">
                          <a:effectLst/>
                          <a:latin typeface="Hanken Grotesk" panose="020B0604020202020204" charset="0"/>
                        </a:rPr>
                        <a:t>116656,70</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dirty="0">
                          <a:effectLst/>
                          <a:latin typeface="Hanken Grotesk" panose="020B0604020202020204" charset="0"/>
                        </a:rPr>
                        <a:t>341,55</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a:effectLst/>
                          <a:latin typeface="Hanken Grotesk" panose="020B0604020202020204" charset="0"/>
                        </a:rPr>
                        <a:t>0,688</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solidFill>
                      <a:srgbClr val="FFCCCC"/>
                    </a:solidFill>
                  </a:tcPr>
                </a:tc>
                <a:tc>
                  <a:txBody>
                    <a:bodyPr/>
                    <a:lstStyle/>
                    <a:p>
                      <a:pPr indent="180340" algn="ctr">
                        <a:lnSpc>
                          <a:spcPct val="150000"/>
                        </a:lnSpc>
                      </a:pPr>
                      <a:r>
                        <a:rPr lang="es-PY" sz="900" dirty="0">
                          <a:effectLst/>
                          <a:latin typeface="Hanken Grotesk" panose="020B0604020202020204" charset="0"/>
                        </a:rPr>
                        <a:t>1923,10</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solidFill>
                      <a:srgbClr val="FFCCCC"/>
                    </a:solidFill>
                  </a:tcPr>
                </a:tc>
                <a:extLst>
                  <a:ext uri="{0D108BD9-81ED-4DB2-BD59-A6C34878D82A}">
                    <a16:rowId xmlns:a16="http://schemas.microsoft.com/office/drawing/2014/main" val="3157883516"/>
                  </a:ext>
                </a:extLst>
              </a:tr>
              <a:tr h="175274">
                <a:tc vMerge="1">
                  <a:txBody>
                    <a:bodyPr/>
                    <a:lstStyle/>
                    <a:p>
                      <a:endParaRPr lang="en-US"/>
                    </a:p>
                  </a:txBody>
                  <a:tcPr/>
                </a:tc>
                <a:tc>
                  <a:txBody>
                    <a:bodyPr/>
                    <a:lstStyle/>
                    <a:p>
                      <a:pPr indent="180340" algn="ctr">
                        <a:lnSpc>
                          <a:spcPct val="150000"/>
                        </a:lnSpc>
                      </a:pPr>
                      <a:r>
                        <a:rPr lang="es-PY" sz="900">
                          <a:effectLst/>
                          <a:latin typeface="Hanken Grotesk" panose="020B0604020202020204" charset="0"/>
                        </a:rPr>
                        <a:t>4</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a:effectLst/>
                          <a:latin typeface="Hanken Grotesk" panose="020B0604020202020204" charset="0"/>
                        </a:rPr>
                        <a:t>107111,32</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a:effectLst/>
                          <a:latin typeface="Hanken Grotesk" panose="020B0604020202020204" charset="0"/>
                        </a:rPr>
                        <a:t>327,28</a:t>
                      </a:r>
                      <a:endParaRPr lang="en-US" sz="90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0,551</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900" dirty="0">
                          <a:effectLst/>
                          <a:latin typeface="Hanken Grotesk" panose="020B0604020202020204" charset="0"/>
                        </a:rPr>
                        <a:t>1686,27</a:t>
                      </a:r>
                      <a:endParaRPr lang="en-US" sz="900" dirty="0">
                        <a:effectLst/>
                        <a:latin typeface="Hanken Grotesk" panose="020B0604020202020204" charset="0"/>
                        <a:ea typeface="Yu Mincho" panose="02020400000000000000" pitchFamily="18" charset="-128"/>
                        <a:cs typeface="Times New Roman" panose="02020603050405020304" pitchFamily="18" charset="0"/>
                      </a:endParaRPr>
                    </a:p>
                  </a:txBody>
                  <a:tcPr marL="24524" marR="24524"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3121477"/>
                  </a:ext>
                </a:extLst>
              </a:tr>
            </a:tbl>
          </a:graphicData>
        </a:graphic>
      </p:graphicFrame>
    </p:spTree>
    <p:extLst>
      <p:ext uri="{BB962C8B-B14F-4D97-AF65-F5344CB8AC3E}">
        <p14:creationId xmlns:p14="http://schemas.microsoft.com/office/powerpoint/2010/main" val="4111043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90" name="Google Shape;690;p55"/>
          <p:cNvSpPr txBox="1">
            <a:spLocks noGrp="1"/>
          </p:cNvSpPr>
          <p:nvPr>
            <p:ph type="title"/>
          </p:nvPr>
        </p:nvSpPr>
        <p:spPr>
          <a:xfrm>
            <a:off x="722376" y="445025"/>
            <a:ext cx="502678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Análisis por día de la semana</a:t>
            </a:r>
            <a:endParaRPr dirty="0"/>
          </a:p>
        </p:txBody>
      </p:sp>
      <p:graphicFrame>
        <p:nvGraphicFramePr>
          <p:cNvPr id="2" name="Table 1">
            <a:extLst>
              <a:ext uri="{FF2B5EF4-FFF2-40B4-BE49-F238E27FC236}">
                <a16:creationId xmlns:a16="http://schemas.microsoft.com/office/drawing/2014/main" id="{BF783432-BEBC-30DC-4A3C-04790A1B0958}"/>
              </a:ext>
            </a:extLst>
          </p:cNvPr>
          <p:cNvGraphicFramePr>
            <a:graphicFrameLocks noGrp="1"/>
          </p:cNvGraphicFramePr>
          <p:nvPr>
            <p:extLst>
              <p:ext uri="{D42A27DB-BD31-4B8C-83A1-F6EECF244321}">
                <p14:modId xmlns:p14="http://schemas.microsoft.com/office/powerpoint/2010/main" val="597138931"/>
              </p:ext>
            </p:extLst>
          </p:nvPr>
        </p:nvGraphicFramePr>
        <p:xfrm>
          <a:off x="488022" y="1027159"/>
          <a:ext cx="8167955" cy="3223013"/>
        </p:xfrm>
        <a:graphic>
          <a:graphicData uri="http://schemas.openxmlformats.org/drawingml/2006/table">
            <a:tbl>
              <a:tblPr firstRow="1" firstCol="1" bandRow="1">
                <a:tableStyleId>{B8F78F6A-5F2B-4972-8651-76AB83340038}</a:tableStyleId>
              </a:tblPr>
              <a:tblGrid>
                <a:gridCol w="1297326">
                  <a:extLst>
                    <a:ext uri="{9D8B030D-6E8A-4147-A177-3AD203B41FA5}">
                      <a16:colId xmlns:a16="http://schemas.microsoft.com/office/drawing/2014/main" val="2485001886"/>
                    </a:ext>
                  </a:extLst>
                </a:gridCol>
                <a:gridCol w="1278691">
                  <a:extLst>
                    <a:ext uri="{9D8B030D-6E8A-4147-A177-3AD203B41FA5}">
                      <a16:colId xmlns:a16="http://schemas.microsoft.com/office/drawing/2014/main" val="1744492330"/>
                    </a:ext>
                  </a:extLst>
                </a:gridCol>
                <a:gridCol w="1288943">
                  <a:extLst>
                    <a:ext uri="{9D8B030D-6E8A-4147-A177-3AD203B41FA5}">
                      <a16:colId xmlns:a16="http://schemas.microsoft.com/office/drawing/2014/main" val="2192399869"/>
                    </a:ext>
                  </a:extLst>
                </a:gridCol>
                <a:gridCol w="1288943">
                  <a:extLst>
                    <a:ext uri="{9D8B030D-6E8A-4147-A177-3AD203B41FA5}">
                      <a16:colId xmlns:a16="http://schemas.microsoft.com/office/drawing/2014/main" val="595135092"/>
                    </a:ext>
                  </a:extLst>
                </a:gridCol>
                <a:gridCol w="1507026">
                  <a:extLst>
                    <a:ext uri="{9D8B030D-6E8A-4147-A177-3AD203B41FA5}">
                      <a16:colId xmlns:a16="http://schemas.microsoft.com/office/drawing/2014/main" val="267816583"/>
                    </a:ext>
                  </a:extLst>
                </a:gridCol>
                <a:gridCol w="1507026">
                  <a:extLst>
                    <a:ext uri="{9D8B030D-6E8A-4147-A177-3AD203B41FA5}">
                      <a16:colId xmlns:a16="http://schemas.microsoft.com/office/drawing/2014/main" val="3265770452"/>
                    </a:ext>
                  </a:extLst>
                </a:gridCol>
              </a:tblGrid>
              <a:tr h="106744">
                <a:tc>
                  <a:txBody>
                    <a:bodyPr/>
                    <a:lstStyle/>
                    <a:p>
                      <a:pPr indent="180340" algn="ctr">
                        <a:lnSpc>
                          <a:spcPct val="150000"/>
                        </a:lnSpc>
                      </a:pPr>
                      <a:r>
                        <a:rPr lang="es-PY" sz="1100" b="1" dirty="0">
                          <a:effectLst/>
                        </a:rPr>
                        <a:t>Modelo</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Día</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MSE</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RMSE</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R2</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MAXERROR</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509571932"/>
                  </a:ext>
                </a:extLst>
              </a:tr>
              <a:tr h="106744">
                <a:tc rowSpan="7">
                  <a:txBody>
                    <a:bodyPr/>
                    <a:lstStyle/>
                    <a:p>
                      <a:pPr indent="180340" algn="ctr">
                        <a:lnSpc>
                          <a:spcPct val="150000"/>
                        </a:lnSpc>
                      </a:pPr>
                      <a:r>
                        <a:rPr lang="es-PY" sz="1050" b="1" dirty="0">
                          <a:effectLst/>
                        </a:rPr>
                        <a:t>1</a:t>
                      </a:r>
                      <a:endParaRPr lang="en-US" sz="105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dirty="0">
                          <a:effectLst/>
                        </a:rPr>
                        <a:t>Lun</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122139,63</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349,49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0,660</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1728,80</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8327703"/>
                  </a:ext>
                </a:extLst>
              </a:tr>
              <a:tr h="106744">
                <a:tc vMerge="1">
                  <a:txBody>
                    <a:bodyPr/>
                    <a:lstStyle/>
                    <a:p>
                      <a:endParaRPr lang="en-US"/>
                    </a:p>
                  </a:txBody>
                  <a:tcPr/>
                </a:tc>
                <a:tc>
                  <a:txBody>
                    <a:bodyPr/>
                    <a:lstStyle/>
                    <a:p>
                      <a:pPr indent="180340" algn="ctr">
                        <a:lnSpc>
                          <a:spcPct val="150000"/>
                        </a:lnSpc>
                      </a:pPr>
                      <a:r>
                        <a:rPr lang="es-PY" sz="1050" dirty="0">
                          <a:effectLst/>
                        </a:rPr>
                        <a:t>Mar</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112899,72</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336,00</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0,693</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1658,36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5471154"/>
                  </a:ext>
                </a:extLst>
              </a:tr>
              <a:tr h="106744">
                <a:tc vMerge="1">
                  <a:txBody>
                    <a:bodyPr/>
                    <a:lstStyle/>
                    <a:p>
                      <a:endParaRPr lang="en-US"/>
                    </a:p>
                  </a:txBody>
                  <a:tcPr/>
                </a:tc>
                <a:tc>
                  <a:txBody>
                    <a:bodyPr/>
                    <a:lstStyle/>
                    <a:p>
                      <a:pPr indent="180340" algn="ctr">
                        <a:lnSpc>
                          <a:spcPct val="150000"/>
                        </a:lnSpc>
                      </a:pPr>
                      <a:r>
                        <a:rPr lang="es-PY" sz="1050" dirty="0">
                          <a:effectLst/>
                        </a:rPr>
                        <a:t>Mie</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125033,40</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353,60</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0,671</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1477,85</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114425"/>
                  </a:ext>
                </a:extLst>
              </a:tr>
              <a:tr h="106744">
                <a:tc vMerge="1">
                  <a:txBody>
                    <a:bodyPr/>
                    <a:lstStyle/>
                    <a:p>
                      <a:endParaRPr lang="en-US"/>
                    </a:p>
                  </a:txBody>
                  <a:tcPr/>
                </a:tc>
                <a:tc>
                  <a:txBody>
                    <a:bodyPr/>
                    <a:lstStyle/>
                    <a:p>
                      <a:pPr indent="180340" algn="ctr">
                        <a:lnSpc>
                          <a:spcPct val="150000"/>
                        </a:lnSpc>
                      </a:pPr>
                      <a:r>
                        <a:rPr lang="es-PY" sz="1050">
                          <a:effectLst/>
                        </a:rPr>
                        <a:t>Jue</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117768,40</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343,17</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0,688</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1354,39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8961087"/>
                  </a:ext>
                </a:extLst>
              </a:tr>
              <a:tr h="106744">
                <a:tc vMerge="1">
                  <a:txBody>
                    <a:bodyPr/>
                    <a:lstStyle/>
                    <a:p>
                      <a:endParaRPr lang="en-US"/>
                    </a:p>
                  </a:txBody>
                  <a:tcPr/>
                </a:tc>
                <a:tc>
                  <a:txBody>
                    <a:bodyPr/>
                    <a:lstStyle/>
                    <a:p>
                      <a:pPr indent="180340" algn="ctr">
                        <a:lnSpc>
                          <a:spcPct val="150000"/>
                        </a:lnSpc>
                      </a:pPr>
                      <a:r>
                        <a:rPr lang="es-PY" sz="1050" dirty="0">
                          <a:effectLst/>
                        </a:rPr>
                        <a:t>Vie</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112404,48</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335,26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0,688</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1354,39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6199624"/>
                  </a:ext>
                </a:extLst>
              </a:tr>
              <a:tr h="106744">
                <a:tc vMerge="1">
                  <a:txBody>
                    <a:bodyPr/>
                    <a:lstStyle/>
                    <a:p>
                      <a:endParaRPr lang="en-US"/>
                    </a:p>
                  </a:txBody>
                  <a:tcPr/>
                </a:tc>
                <a:tc>
                  <a:txBody>
                    <a:bodyPr/>
                    <a:lstStyle/>
                    <a:p>
                      <a:pPr indent="180340" algn="ctr">
                        <a:lnSpc>
                          <a:spcPct val="150000"/>
                        </a:lnSpc>
                      </a:pPr>
                      <a:r>
                        <a:rPr lang="es-PY" sz="1050" dirty="0">
                          <a:effectLst/>
                        </a:rPr>
                        <a:t>Sáb</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solidFill>
                      <a:srgbClr val="CCFFCC"/>
                    </a:solidFill>
                  </a:tcPr>
                </a:tc>
                <a:tc>
                  <a:txBody>
                    <a:bodyPr/>
                    <a:lstStyle/>
                    <a:p>
                      <a:pPr indent="180340" algn="ctr">
                        <a:lnSpc>
                          <a:spcPct val="150000"/>
                        </a:lnSpc>
                      </a:pPr>
                      <a:r>
                        <a:rPr lang="es-PY" sz="1050" dirty="0">
                          <a:effectLst/>
                        </a:rPr>
                        <a:t>88111,66</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solidFill>
                      <a:srgbClr val="CCFFCC"/>
                    </a:solidFill>
                  </a:tcPr>
                </a:tc>
                <a:tc>
                  <a:txBody>
                    <a:bodyPr/>
                    <a:lstStyle/>
                    <a:p>
                      <a:pPr indent="180340" algn="ctr">
                        <a:lnSpc>
                          <a:spcPct val="150000"/>
                        </a:lnSpc>
                      </a:pPr>
                      <a:r>
                        <a:rPr lang="es-PY" sz="1050" dirty="0">
                          <a:effectLst/>
                        </a:rPr>
                        <a:t>296,84</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solidFill>
                      <a:srgbClr val="CCFFCC"/>
                    </a:solidFill>
                  </a:tcPr>
                </a:tc>
                <a:tc>
                  <a:txBody>
                    <a:bodyPr/>
                    <a:lstStyle/>
                    <a:p>
                      <a:pPr indent="180340" algn="ctr">
                        <a:lnSpc>
                          <a:spcPct val="150000"/>
                        </a:lnSpc>
                      </a:pPr>
                      <a:r>
                        <a:rPr lang="es-PY" sz="1050" dirty="0">
                          <a:effectLst/>
                        </a:rPr>
                        <a:t>0,696</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solidFill>
                      <a:srgbClr val="CCFFCC"/>
                    </a:solidFill>
                  </a:tcPr>
                </a:tc>
                <a:tc>
                  <a:txBody>
                    <a:bodyPr/>
                    <a:lstStyle/>
                    <a:p>
                      <a:pPr indent="180340" algn="ctr">
                        <a:lnSpc>
                          <a:spcPct val="150000"/>
                        </a:lnSpc>
                      </a:pPr>
                      <a:r>
                        <a:rPr lang="es-PY" sz="1050" dirty="0">
                          <a:effectLst/>
                        </a:rPr>
                        <a:t>1420,18</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solidFill>
                      <a:srgbClr val="CCFFCC"/>
                    </a:solidFill>
                  </a:tcPr>
                </a:tc>
                <a:extLst>
                  <a:ext uri="{0D108BD9-81ED-4DB2-BD59-A6C34878D82A}">
                    <a16:rowId xmlns:a16="http://schemas.microsoft.com/office/drawing/2014/main" val="2732890350"/>
                  </a:ext>
                </a:extLst>
              </a:tr>
              <a:tr h="106744">
                <a:tc vMerge="1">
                  <a:txBody>
                    <a:bodyPr/>
                    <a:lstStyle/>
                    <a:p>
                      <a:endParaRPr lang="en-US"/>
                    </a:p>
                  </a:txBody>
                  <a:tcPr/>
                </a:tc>
                <a:tc>
                  <a:txBody>
                    <a:bodyPr/>
                    <a:lstStyle/>
                    <a:p>
                      <a:pPr indent="180340" algn="ctr">
                        <a:lnSpc>
                          <a:spcPct val="150000"/>
                        </a:lnSpc>
                      </a:pPr>
                      <a:r>
                        <a:rPr lang="es-PY" sz="1050">
                          <a:effectLst/>
                        </a:rPr>
                        <a:t>Dom</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94121,79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306,79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0,658</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dirty="0">
                          <a:effectLst/>
                        </a:rPr>
                        <a:t>1206,80</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0451790"/>
                  </a:ext>
                </a:extLst>
              </a:tr>
              <a:tr h="106744">
                <a:tc rowSpan="7">
                  <a:txBody>
                    <a:bodyPr/>
                    <a:lstStyle/>
                    <a:p>
                      <a:pPr indent="180340" algn="ctr">
                        <a:lnSpc>
                          <a:spcPct val="150000"/>
                        </a:lnSpc>
                      </a:pPr>
                      <a:r>
                        <a:rPr lang="es-PY" sz="1050" b="1" dirty="0">
                          <a:effectLst/>
                        </a:rPr>
                        <a:t>2</a:t>
                      </a:r>
                      <a:endParaRPr lang="en-US" sz="105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dirty="0">
                          <a:effectLst/>
                        </a:rPr>
                        <a:t>Lun</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dirty="0">
                          <a:effectLst/>
                        </a:rPr>
                        <a:t>148681,11</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385,59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0,586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1700,03</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70247961"/>
                  </a:ext>
                </a:extLst>
              </a:tr>
              <a:tr h="106744">
                <a:tc vMerge="1">
                  <a:txBody>
                    <a:bodyPr/>
                    <a:lstStyle/>
                    <a:p>
                      <a:endParaRPr lang="en-US"/>
                    </a:p>
                  </a:txBody>
                  <a:tcPr/>
                </a:tc>
                <a:tc>
                  <a:txBody>
                    <a:bodyPr/>
                    <a:lstStyle/>
                    <a:p>
                      <a:pPr indent="180340" algn="ctr">
                        <a:lnSpc>
                          <a:spcPct val="150000"/>
                        </a:lnSpc>
                      </a:pPr>
                      <a:r>
                        <a:rPr lang="es-PY" sz="1050">
                          <a:effectLst/>
                        </a:rPr>
                        <a:t>Mar</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126834,34</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356,14</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0,655</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1683,07</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95367970"/>
                  </a:ext>
                </a:extLst>
              </a:tr>
              <a:tr h="106744">
                <a:tc vMerge="1">
                  <a:txBody>
                    <a:bodyPr/>
                    <a:lstStyle/>
                    <a:p>
                      <a:endParaRPr lang="en-US"/>
                    </a:p>
                  </a:txBody>
                  <a:tcPr/>
                </a:tc>
                <a:tc>
                  <a:txBody>
                    <a:bodyPr/>
                    <a:lstStyle/>
                    <a:p>
                      <a:pPr indent="180340" algn="ctr">
                        <a:lnSpc>
                          <a:spcPct val="150000"/>
                        </a:lnSpc>
                      </a:pPr>
                      <a:r>
                        <a:rPr lang="es-PY" sz="1050" dirty="0">
                          <a:effectLst/>
                        </a:rPr>
                        <a:t>Mie</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141248,64</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375,83</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0,628</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1576,28</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06724647"/>
                  </a:ext>
                </a:extLst>
              </a:tr>
              <a:tr h="106744">
                <a:tc vMerge="1">
                  <a:txBody>
                    <a:bodyPr/>
                    <a:lstStyle/>
                    <a:p>
                      <a:endParaRPr lang="en-US"/>
                    </a:p>
                  </a:txBody>
                  <a:tcPr/>
                </a:tc>
                <a:tc>
                  <a:txBody>
                    <a:bodyPr/>
                    <a:lstStyle/>
                    <a:p>
                      <a:pPr indent="180340" algn="ctr">
                        <a:lnSpc>
                          <a:spcPct val="150000"/>
                        </a:lnSpc>
                      </a:pPr>
                      <a:r>
                        <a:rPr lang="es-PY" sz="1050" dirty="0">
                          <a:effectLst/>
                        </a:rPr>
                        <a:t>Jue</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136481,56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369,43</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0,611</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1275,70</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35210303"/>
                  </a:ext>
                </a:extLst>
              </a:tr>
              <a:tr h="106744">
                <a:tc vMerge="1">
                  <a:txBody>
                    <a:bodyPr/>
                    <a:lstStyle/>
                    <a:p>
                      <a:endParaRPr lang="en-US"/>
                    </a:p>
                  </a:txBody>
                  <a:tcPr/>
                </a:tc>
                <a:tc>
                  <a:txBody>
                    <a:bodyPr/>
                    <a:lstStyle/>
                    <a:p>
                      <a:pPr indent="180340" algn="ctr">
                        <a:lnSpc>
                          <a:spcPct val="150000"/>
                        </a:lnSpc>
                      </a:pPr>
                      <a:r>
                        <a:rPr lang="es-PY" sz="1050">
                          <a:effectLst/>
                        </a:rPr>
                        <a:t>Vie</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137070,53</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370,23</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0,619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1519,44</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80784235"/>
                  </a:ext>
                </a:extLst>
              </a:tr>
              <a:tr h="106744">
                <a:tc vMerge="1">
                  <a:txBody>
                    <a:bodyPr/>
                    <a:lstStyle/>
                    <a:p>
                      <a:endParaRPr lang="en-US"/>
                    </a:p>
                  </a:txBody>
                  <a:tcPr/>
                </a:tc>
                <a:tc>
                  <a:txBody>
                    <a:bodyPr/>
                    <a:lstStyle/>
                    <a:p>
                      <a:pPr indent="180340" algn="ctr">
                        <a:lnSpc>
                          <a:spcPct val="150000"/>
                        </a:lnSpc>
                      </a:pPr>
                      <a:r>
                        <a:rPr lang="es-PY" sz="1050">
                          <a:effectLst/>
                        </a:rPr>
                        <a:t>Sáb</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117311,05</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342,51</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0,596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1551,43</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2719278"/>
                  </a:ext>
                </a:extLst>
              </a:tr>
              <a:tr h="106744">
                <a:tc vMerge="1">
                  <a:txBody>
                    <a:bodyPr/>
                    <a:lstStyle/>
                    <a:p>
                      <a:endParaRPr lang="en-US"/>
                    </a:p>
                  </a:txBody>
                  <a:tcPr/>
                </a:tc>
                <a:tc>
                  <a:txBody>
                    <a:bodyPr/>
                    <a:lstStyle/>
                    <a:p>
                      <a:pPr indent="180340" algn="ctr">
                        <a:lnSpc>
                          <a:spcPct val="150000"/>
                        </a:lnSpc>
                      </a:pPr>
                      <a:r>
                        <a:rPr lang="es-PY" sz="1050">
                          <a:effectLst/>
                        </a:rPr>
                        <a:t>Dom</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dirty="0">
                          <a:effectLst/>
                        </a:rPr>
                        <a:t>107854,40</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328,41</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0,608</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dirty="0">
                          <a:effectLst/>
                        </a:rPr>
                        <a:t>1299,94</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3610215"/>
                  </a:ext>
                </a:extLst>
              </a:tr>
            </a:tbl>
          </a:graphicData>
        </a:graphic>
      </p:graphicFrame>
    </p:spTree>
    <p:extLst>
      <p:ext uri="{BB962C8B-B14F-4D97-AF65-F5344CB8AC3E}">
        <p14:creationId xmlns:p14="http://schemas.microsoft.com/office/powerpoint/2010/main" val="1684176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90" name="Google Shape;690;p55"/>
          <p:cNvSpPr txBox="1">
            <a:spLocks noGrp="1"/>
          </p:cNvSpPr>
          <p:nvPr>
            <p:ph type="title"/>
          </p:nvPr>
        </p:nvSpPr>
        <p:spPr>
          <a:xfrm>
            <a:off x="722376" y="445025"/>
            <a:ext cx="502678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Análisis por día de la semana</a:t>
            </a:r>
            <a:endParaRPr dirty="0"/>
          </a:p>
        </p:txBody>
      </p:sp>
      <p:graphicFrame>
        <p:nvGraphicFramePr>
          <p:cNvPr id="2" name="Table 1">
            <a:extLst>
              <a:ext uri="{FF2B5EF4-FFF2-40B4-BE49-F238E27FC236}">
                <a16:creationId xmlns:a16="http://schemas.microsoft.com/office/drawing/2014/main" id="{BF783432-BEBC-30DC-4A3C-04790A1B0958}"/>
              </a:ext>
            </a:extLst>
          </p:cNvPr>
          <p:cNvGraphicFramePr>
            <a:graphicFrameLocks noGrp="1"/>
          </p:cNvGraphicFramePr>
          <p:nvPr>
            <p:extLst>
              <p:ext uri="{D42A27DB-BD31-4B8C-83A1-F6EECF244321}">
                <p14:modId xmlns:p14="http://schemas.microsoft.com/office/powerpoint/2010/main" val="1136533501"/>
              </p:ext>
            </p:extLst>
          </p:nvPr>
        </p:nvGraphicFramePr>
        <p:xfrm>
          <a:off x="488022" y="1027159"/>
          <a:ext cx="8167955" cy="3223013"/>
        </p:xfrm>
        <a:graphic>
          <a:graphicData uri="http://schemas.openxmlformats.org/drawingml/2006/table">
            <a:tbl>
              <a:tblPr firstRow="1" firstCol="1" bandRow="1">
                <a:tableStyleId>{B8F78F6A-5F2B-4972-8651-76AB83340038}</a:tableStyleId>
              </a:tblPr>
              <a:tblGrid>
                <a:gridCol w="1297326">
                  <a:extLst>
                    <a:ext uri="{9D8B030D-6E8A-4147-A177-3AD203B41FA5}">
                      <a16:colId xmlns:a16="http://schemas.microsoft.com/office/drawing/2014/main" val="2485001886"/>
                    </a:ext>
                  </a:extLst>
                </a:gridCol>
                <a:gridCol w="1278691">
                  <a:extLst>
                    <a:ext uri="{9D8B030D-6E8A-4147-A177-3AD203B41FA5}">
                      <a16:colId xmlns:a16="http://schemas.microsoft.com/office/drawing/2014/main" val="1744492330"/>
                    </a:ext>
                  </a:extLst>
                </a:gridCol>
                <a:gridCol w="1288943">
                  <a:extLst>
                    <a:ext uri="{9D8B030D-6E8A-4147-A177-3AD203B41FA5}">
                      <a16:colId xmlns:a16="http://schemas.microsoft.com/office/drawing/2014/main" val="2192399869"/>
                    </a:ext>
                  </a:extLst>
                </a:gridCol>
                <a:gridCol w="1288943">
                  <a:extLst>
                    <a:ext uri="{9D8B030D-6E8A-4147-A177-3AD203B41FA5}">
                      <a16:colId xmlns:a16="http://schemas.microsoft.com/office/drawing/2014/main" val="595135092"/>
                    </a:ext>
                  </a:extLst>
                </a:gridCol>
                <a:gridCol w="1507026">
                  <a:extLst>
                    <a:ext uri="{9D8B030D-6E8A-4147-A177-3AD203B41FA5}">
                      <a16:colId xmlns:a16="http://schemas.microsoft.com/office/drawing/2014/main" val="267816583"/>
                    </a:ext>
                  </a:extLst>
                </a:gridCol>
                <a:gridCol w="1507026">
                  <a:extLst>
                    <a:ext uri="{9D8B030D-6E8A-4147-A177-3AD203B41FA5}">
                      <a16:colId xmlns:a16="http://schemas.microsoft.com/office/drawing/2014/main" val="3265770452"/>
                    </a:ext>
                  </a:extLst>
                </a:gridCol>
              </a:tblGrid>
              <a:tr h="106744">
                <a:tc>
                  <a:txBody>
                    <a:bodyPr/>
                    <a:lstStyle/>
                    <a:p>
                      <a:pPr indent="180340" algn="ctr">
                        <a:lnSpc>
                          <a:spcPct val="150000"/>
                        </a:lnSpc>
                      </a:pPr>
                      <a:r>
                        <a:rPr lang="es-PY" sz="1100" b="1" dirty="0">
                          <a:effectLst/>
                        </a:rPr>
                        <a:t>Modelo</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Día</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MSE</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RMSE</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R2</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MAXERROR</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509571932"/>
                  </a:ext>
                </a:extLst>
              </a:tr>
              <a:tr h="106744">
                <a:tc rowSpan="7">
                  <a:txBody>
                    <a:bodyPr/>
                    <a:lstStyle/>
                    <a:p>
                      <a:pPr indent="180340" algn="ctr">
                        <a:lnSpc>
                          <a:spcPct val="150000"/>
                        </a:lnSpc>
                      </a:pPr>
                      <a:r>
                        <a:rPr lang="es-PY" sz="1050" b="1" dirty="0">
                          <a:effectLst/>
                        </a:rPr>
                        <a:t>3</a:t>
                      </a:r>
                      <a:endParaRPr lang="en-US" sz="105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Lun</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121467,76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348,52</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0,662</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dirty="0">
                          <a:effectLst/>
                        </a:rPr>
                        <a:t>1538,69</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43329628"/>
                  </a:ext>
                </a:extLst>
              </a:tr>
              <a:tr h="0">
                <a:tc vMerge="1">
                  <a:txBody>
                    <a:bodyPr/>
                    <a:lstStyle/>
                    <a:p>
                      <a:endParaRPr lang="en-US"/>
                    </a:p>
                  </a:txBody>
                  <a:tcP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Mar</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106072,48</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325,69</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0,712</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1761,95</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81258488"/>
                  </a:ext>
                </a:extLst>
              </a:tr>
              <a:tr h="0">
                <a:tc vMerge="1">
                  <a:txBody>
                    <a:bodyPr/>
                    <a:lstStyle/>
                    <a:p>
                      <a:endParaRPr lang="en-US"/>
                    </a:p>
                  </a:txBody>
                  <a:tcPr/>
                </a:tc>
                <a:tc>
                  <a:txBody>
                    <a:bodyPr/>
                    <a:lstStyle/>
                    <a:p>
                      <a:pPr indent="180340" algn="ctr">
                        <a:lnSpc>
                          <a:spcPct val="150000"/>
                        </a:lnSpc>
                      </a:pPr>
                      <a:r>
                        <a:rPr lang="es-PY" sz="1050" dirty="0">
                          <a:effectLst/>
                        </a:rPr>
                        <a:t>Mie</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120224,66</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346,73</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0,684</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1460,10</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1092615"/>
                  </a:ext>
                </a:extLst>
              </a:tr>
              <a:tr h="0">
                <a:tc vMerge="1">
                  <a:txBody>
                    <a:bodyPr/>
                    <a:lstStyle/>
                    <a:p>
                      <a:endParaRPr lang="en-US"/>
                    </a:p>
                  </a:txBody>
                  <a:tcPr/>
                </a:tc>
                <a:tc>
                  <a:txBody>
                    <a:bodyPr/>
                    <a:lstStyle/>
                    <a:p>
                      <a:pPr indent="180340" algn="ctr">
                        <a:lnSpc>
                          <a:spcPct val="150000"/>
                        </a:lnSpc>
                      </a:pPr>
                      <a:r>
                        <a:rPr lang="es-PY" sz="1050" dirty="0">
                          <a:effectLst/>
                        </a:rPr>
                        <a:t>Jue</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110263,80</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332,06</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0,685</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1317,03</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07228615"/>
                  </a:ext>
                </a:extLst>
              </a:tr>
              <a:tr h="0">
                <a:tc vMerge="1">
                  <a:txBody>
                    <a:bodyPr/>
                    <a:lstStyle/>
                    <a:p>
                      <a:endParaRPr lang="en-US"/>
                    </a:p>
                  </a:txBody>
                  <a:tcPr/>
                </a:tc>
                <a:tc>
                  <a:txBody>
                    <a:bodyPr/>
                    <a:lstStyle/>
                    <a:p>
                      <a:pPr indent="180340" algn="ctr">
                        <a:lnSpc>
                          <a:spcPct val="150000"/>
                        </a:lnSpc>
                      </a:pPr>
                      <a:r>
                        <a:rPr lang="es-PY" sz="1050" dirty="0">
                          <a:effectLst/>
                        </a:rPr>
                        <a:t>Vie</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99787,47</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315,89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0,723</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1408,52</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166621"/>
                  </a:ext>
                </a:extLst>
              </a:tr>
              <a:tr h="0">
                <a:tc vMerge="1">
                  <a:txBody>
                    <a:bodyPr/>
                    <a:lstStyle/>
                    <a:p>
                      <a:endParaRPr lang="en-US"/>
                    </a:p>
                  </a:txBody>
                  <a:tcPr/>
                </a:tc>
                <a:tc>
                  <a:txBody>
                    <a:bodyPr/>
                    <a:lstStyle/>
                    <a:p>
                      <a:pPr indent="180340" algn="ctr">
                        <a:lnSpc>
                          <a:spcPct val="150000"/>
                        </a:lnSpc>
                      </a:pPr>
                      <a:r>
                        <a:rPr lang="es-PY" sz="1050">
                          <a:effectLst/>
                        </a:rPr>
                        <a:t>Sáb</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78439,66</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280,07</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0,730</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1376,68</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5974173"/>
                  </a:ext>
                </a:extLst>
              </a:tr>
              <a:tr h="0">
                <a:tc vMerge="1">
                  <a:txBody>
                    <a:bodyPr/>
                    <a:lstStyle/>
                    <a:p>
                      <a:endParaRPr lang="en-US"/>
                    </a:p>
                  </a:txBody>
                  <a:tcPr/>
                </a:tc>
                <a:tc>
                  <a:txBody>
                    <a:bodyPr/>
                    <a:lstStyle/>
                    <a:p>
                      <a:pPr indent="180340" algn="ctr">
                        <a:lnSpc>
                          <a:spcPct val="150000"/>
                        </a:lnSpc>
                      </a:pPr>
                      <a:r>
                        <a:rPr lang="es-PY" sz="1050">
                          <a:effectLst/>
                        </a:rPr>
                        <a:t>Dom</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82883,00</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287,89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0,699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dirty="0">
                          <a:effectLst/>
                        </a:rPr>
                        <a:t>1181,81</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787762"/>
                  </a:ext>
                </a:extLst>
              </a:tr>
              <a:tr h="106744">
                <a:tc rowSpan="7">
                  <a:txBody>
                    <a:bodyPr/>
                    <a:lstStyle/>
                    <a:p>
                      <a:pPr indent="180340" algn="ctr">
                        <a:lnSpc>
                          <a:spcPct val="150000"/>
                        </a:lnSpc>
                      </a:pPr>
                      <a:r>
                        <a:rPr lang="es-PY" sz="1050" b="1" dirty="0">
                          <a:effectLst/>
                        </a:rPr>
                        <a:t>4</a:t>
                      </a:r>
                      <a:endParaRPr lang="en-US" sz="105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Lun</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105489,96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324,79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a:effectLst/>
                        </a:rPr>
                        <a:t>0,706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dirty="0">
                          <a:effectLst/>
                        </a:rPr>
                        <a:t>1599,63</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59435094"/>
                  </a:ext>
                </a:extLst>
              </a:tr>
              <a:tr h="106744">
                <a:tc vMerge="1">
                  <a:txBody>
                    <a:bodyPr/>
                    <a:lstStyle/>
                    <a:p>
                      <a:endParaRPr lang="en-US"/>
                    </a:p>
                  </a:txBody>
                  <a:tcPr/>
                </a:tc>
                <a:tc>
                  <a:txBody>
                    <a:bodyPr/>
                    <a:lstStyle/>
                    <a:p>
                      <a:pPr indent="180340" algn="ctr">
                        <a:lnSpc>
                          <a:spcPct val="150000"/>
                        </a:lnSpc>
                      </a:pPr>
                      <a:r>
                        <a:rPr lang="es-PY" sz="1050">
                          <a:effectLst/>
                        </a:rPr>
                        <a:t>Mar</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85192,68</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291,88</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0,768</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1448,26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52614466"/>
                  </a:ext>
                </a:extLst>
              </a:tr>
              <a:tr h="106744">
                <a:tc vMerge="1">
                  <a:txBody>
                    <a:bodyPr/>
                    <a:lstStyle/>
                    <a:p>
                      <a:endParaRPr lang="en-US"/>
                    </a:p>
                  </a:txBody>
                  <a:tcPr/>
                </a:tc>
                <a:tc>
                  <a:txBody>
                    <a:bodyPr/>
                    <a:lstStyle/>
                    <a:p>
                      <a:pPr indent="180340" algn="ctr">
                        <a:lnSpc>
                          <a:spcPct val="150000"/>
                        </a:lnSpc>
                      </a:pPr>
                      <a:r>
                        <a:rPr lang="es-PY" sz="1050">
                          <a:effectLst/>
                        </a:rPr>
                        <a:t>Mie</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98948,99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314,56</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0,740</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1288,15</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4240850"/>
                  </a:ext>
                </a:extLst>
              </a:tr>
              <a:tr h="106744">
                <a:tc vMerge="1">
                  <a:txBody>
                    <a:bodyPr/>
                    <a:lstStyle/>
                    <a:p>
                      <a:endParaRPr lang="en-US"/>
                    </a:p>
                  </a:txBody>
                  <a:tcPr/>
                </a:tc>
                <a:tc>
                  <a:txBody>
                    <a:bodyPr/>
                    <a:lstStyle/>
                    <a:p>
                      <a:pPr indent="180340" algn="ctr">
                        <a:lnSpc>
                          <a:spcPct val="150000"/>
                        </a:lnSpc>
                      </a:pPr>
                      <a:r>
                        <a:rPr lang="es-PY" sz="1050">
                          <a:effectLst/>
                        </a:rPr>
                        <a:t>Jue</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93233,84</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305,34</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0,734</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1313,93</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13767091"/>
                  </a:ext>
                </a:extLst>
              </a:tr>
              <a:tr h="106744">
                <a:tc vMerge="1">
                  <a:txBody>
                    <a:bodyPr/>
                    <a:lstStyle/>
                    <a:p>
                      <a:endParaRPr lang="en-US"/>
                    </a:p>
                  </a:txBody>
                  <a:tcPr/>
                </a:tc>
                <a:tc>
                  <a:txBody>
                    <a:bodyPr/>
                    <a:lstStyle/>
                    <a:p>
                      <a:pPr indent="180340" algn="ctr">
                        <a:lnSpc>
                          <a:spcPct val="150000"/>
                        </a:lnSpc>
                      </a:pPr>
                      <a:r>
                        <a:rPr lang="es-PY" sz="1050">
                          <a:effectLst/>
                        </a:rPr>
                        <a:t>Vie</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89683,37</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299,47</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0,751</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1223,42</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2834669"/>
                  </a:ext>
                </a:extLst>
              </a:tr>
              <a:tr h="106744">
                <a:tc vMerge="1">
                  <a:txBody>
                    <a:bodyPr/>
                    <a:lstStyle/>
                    <a:p>
                      <a:endParaRPr lang="en-US"/>
                    </a:p>
                  </a:txBody>
                  <a:tcPr/>
                </a:tc>
                <a:tc>
                  <a:txBody>
                    <a:bodyPr/>
                    <a:lstStyle/>
                    <a:p>
                      <a:pPr indent="180340" algn="ctr">
                        <a:lnSpc>
                          <a:spcPct val="150000"/>
                        </a:lnSpc>
                      </a:pPr>
                      <a:r>
                        <a:rPr lang="es-PY" sz="1050">
                          <a:effectLst/>
                        </a:rPr>
                        <a:t>Sáb</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77266,11</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277,97</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0,734</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1313,04</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72232163"/>
                  </a:ext>
                </a:extLst>
              </a:tr>
              <a:tr h="106744">
                <a:tc vMerge="1">
                  <a:txBody>
                    <a:bodyPr/>
                    <a:lstStyle/>
                    <a:p>
                      <a:endParaRPr lang="en-US"/>
                    </a:p>
                  </a:txBody>
                  <a:tcPr/>
                </a:tc>
                <a:tc>
                  <a:txBody>
                    <a:bodyPr/>
                    <a:lstStyle/>
                    <a:p>
                      <a:pPr indent="180340" algn="ctr">
                        <a:lnSpc>
                          <a:spcPct val="150000"/>
                        </a:lnSpc>
                      </a:pPr>
                      <a:r>
                        <a:rPr lang="es-PY" sz="1050">
                          <a:effectLst/>
                        </a:rPr>
                        <a:t>Dom</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79349,66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281,69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dirty="0">
                          <a:effectLst/>
                        </a:rPr>
                        <a:t>0,712</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dirty="0">
                          <a:effectLst/>
                        </a:rPr>
                        <a:t>1280,35</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250474"/>
                  </a:ext>
                </a:extLst>
              </a:tr>
            </a:tbl>
          </a:graphicData>
        </a:graphic>
      </p:graphicFrame>
    </p:spTree>
    <p:extLst>
      <p:ext uri="{BB962C8B-B14F-4D97-AF65-F5344CB8AC3E}">
        <p14:creationId xmlns:p14="http://schemas.microsoft.com/office/powerpoint/2010/main" val="4118971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90" name="Google Shape;690;p55"/>
          <p:cNvSpPr txBox="1">
            <a:spLocks noGrp="1"/>
          </p:cNvSpPr>
          <p:nvPr>
            <p:ph type="title"/>
          </p:nvPr>
        </p:nvSpPr>
        <p:spPr>
          <a:xfrm>
            <a:off x="722376" y="445025"/>
            <a:ext cx="502678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Análisis por día de la semana</a:t>
            </a:r>
            <a:endParaRPr dirty="0"/>
          </a:p>
        </p:txBody>
      </p:sp>
      <p:graphicFrame>
        <p:nvGraphicFramePr>
          <p:cNvPr id="2" name="Table 1">
            <a:extLst>
              <a:ext uri="{FF2B5EF4-FFF2-40B4-BE49-F238E27FC236}">
                <a16:creationId xmlns:a16="http://schemas.microsoft.com/office/drawing/2014/main" id="{BF783432-BEBC-30DC-4A3C-04790A1B0958}"/>
              </a:ext>
            </a:extLst>
          </p:cNvPr>
          <p:cNvGraphicFramePr>
            <a:graphicFrameLocks noGrp="1"/>
          </p:cNvGraphicFramePr>
          <p:nvPr>
            <p:extLst>
              <p:ext uri="{D42A27DB-BD31-4B8C-83A1-F6EECF244321}">
                <p14:modId xmlns:p14="http://schemas.microsoft.com/office/powerpoint/2010/main" val="805306200"/>
              </p:ext>
            </p:extLst>
          </p:nvPr>
        </p:nvGraphicFramePr>
        <p:xfrm>
          <a:off x="488022" y="1709894"/>
          <a:ext cx="8167955" cy="1723711"/>
        </p:xfrm>
        <a:graphic>
          <a:graphicData uri="http://schemas.openxmlformats.org/drawingml/2006/table">
            <a:tbl>
              <a:tblPr firstRow="1" firstCol="1" bandRow="1">
                <a:tableStyleId>{B8F78F6A-5F2B-4972-8651-76AB83340038}</a:tableStyleId>
              </a:tblPr>
              <a:tblGrid>
                <a:gridCol w="1297326">
                  <a:extLst>
                    <a:ext uri="{9D8B030D-6E8A-4147-A177-3AD203B41FA5}">
                      <a16:colId xmlns:a16="http://schemas.microsoft.com/office/drawing/2014/main" val="2485001886"/>
                    </a:ext>
                  </a:extLst>
                </a:gridCol>
                <a:gridCol w="1278691">
                  <a:extLst>
                    <a:ext uri="{9D8B030D-6E8A-4147-A177-3AD203B41FA5}">
                      <a16:colId xmlns:a16="http://schemas.microsoft.com/office/drawing/2014/main" val="1744492330"/>
                    </a:ext>
                  </a:extLst>
                </a:gridCol>
                <a:gridCol w="1288943">
                  <a:extLst>
                    <a:ext uri="{9D8B030D-6E8A-4147-A177-3AD203B41FA5}">
                      <a16:colId xmlns:a16="http://schemas.microsoft.com/office/drawing/2014/main" val="2192399869"/>
                    </a:ext>
                  </a:extLst>
                </a:gridCol>
                <a:gridCol w="1288943">
                  <a:extLst>
                    <a:ext uri="{9D8B030D-6E8A-4147-A177-3AD203B41FA5}">
                      <a16:colId xmlns:a16="http://schemas.microsoft.com/office/drawing/2014/main" val="595135092"/>
                    </a:ext>
                  </a:extLst>
                </a:gridCol>
                <a:gridCol w="1507026">
                  <a:extLst>
                    <a:ext uri="{9D8B030D-6E8A-4147-A177-3AD203B41FA5}">
                      <a16:colId xmlns:a16="http://schemas.microsoft.com/office/drawing/2014/main" val="267816583"/>
                    </a:ext>
                  </a:extLst>
                </a:gridCol>
                <a:gridCol w="1507026">
                  <a:extLst>
                    <a:ext uri="{9D8B030D-6E8A-4147-A177-3AD203B41FA5}">
                      <a16:colId xmlns:a16="http://schemas.microsoft.com/office/drawing/2014/main" val="3265770452"/>
                    </a:ext>
                  </a:extLst>
                </a:gridCol>
              </a:tblGrid>
              <a:tr h="106744">
                <a:tc>
                  <a:txBody>
                    <a:bodyPr/>
                    <a:lstStyle/>
                    <a:p>
                      <a:pPr indent="180340" algn="ctr">
                        <a:lnSpc>
                          <a:spcPct val="150000"/>
                        </a:lnSpc>
                      </a:pPr>
                      <a:r>
                        <a:rPr lang="es-PY" sz="1100" b="1" dirty="0">
                          <a:effectLst/>
                        </a:rPr>
                        <a:t>Modelo</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Día</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MSE</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RMSE</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R2</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1100" b="1" dirty="0">
                          <a:effectLst/>
                        </a:rPr>
                        <a:t>MAXERROR</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509571932"/>
                  </a:ext>
                </a:extLst>
              </a:tr>
              <a:tr h="106744">
                <a:tc rowSpan="7">
                  <a:txBody>
                    <a:bodyPr/>
                    <a:lstStyle/>
                    <a:p>
                      <a:pPr indent="180340" algn="ctr">
                        <a:lnSpc>
                          <a:spcPct val="150000"/>
                        </a:lnSpc>
                      </a:pPr>
                      <a:r>
                        <a:rPr lang="es-PY" sz="1100" b="1" dirty="0">
                          <a:effectLst/>
                        </a:rPr>
                        <a:t>5</a:t>
                      </a:r>
                      <a:endParaRPr lang="en-US" sz="1100" b="1"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Lun</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dirty="0">
                          <a:effectLst/>
                        </a:rPr>
                        <a:t>168049,16</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dirty="0">
                          <a:effectLst/>
                        </a:rPr>
                        <a:t>409,9</a:t>
                      </a:r>
                      <a:r>
                        <a:rPr lang="en-US" sz="1050" dirty="0">
                          <a:effectLst/>
                        </a:rPr>
                        <a:t>4</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dirty="0">
                          <a:effectLst/>
                        </a:rPr>
                        <a:t>0,532</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1050" dirty="0">
                          <a:effectLst/>
                        </a:rPr>
                        <a:t>1923,10</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86546068"/>
                  </a:ext>
                </a:extLst>
              </a:tr>
              <a:tr h="106744">
                <a:tc vMerge="1">
                  <a:txBody>
                    <a:bodyPr/>
                    <a:lstStyle/>
                    <a:p>
                      <a:endParaRPr lang="en-US"/>
                    </a:p>
                  </a:txBody>
                  <a:tcPr/>
                </a:tc>
                <a:tc>
                  <a:txBody>
                    <a:bodyPr/>
                    <a:lstStyle/>
                    <a:p>
                      <a:pPr indent="180340" algn="ctr">
                        <a:lnSpc>
                          <a:spcPct val="150000"/>
                        </a:lnSpc>
                      </a:pPr>
                      <a:r>
                        <a:rPr lang="es-PY" sz="1050">
                          <a:effectLst/>
                        </a:rPr>
                        <a:t>Mar</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135742,75</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368,43</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0,631</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1632,48</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48583949"/>
                  </a:ext>
                </a:extLst>
              </a:tr>
              <a:tr h="106744">
                <a:tc vMerge="1">
                  <a:txBody>
                    <a:bodyPr/>
                    <a:lstStyle/>
                    <a:p>
                      <a:endParaRPr lang="en-US"/>
                    </a:p>
                  </a:txBody>
                  <a:tcPr/>
                </a:tc>
                <a:tc>
                  <a:txBody>
                    <a:bodyPr/>
                    <a:lstStyle/>
                    <a:p>
                      <a:pPr indent="180340" algn="ctr">
                        <a:lnSpc>
                          <a:spcPct val="150000"/>
                        </a:lnSpc>
                      </a:pPr>
                      <a:r>
                        <a:rPr lang="es-PY" sz="1050">
                          <a:effectLst/>
                        </a:rPr>
                        <a:t>Mie</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142770,89</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377,85</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0,624</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1461,38</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63434734"/>
                  </a:ext>
                </a:extLst>
              </a:tr>
              <a:tr h="106744">
                <a:tc vMerge="1">
                  <a:txBody>
                    <a:bodyPr/>
                    <a:lstStyle/>
                    <a:p>
                      <a:endParaRPr lang="en-US"/>
                    </a:p>
                  </a:txBody>
                  <a:tcPr/>
                </a:tc>
                <a:tc>
                  <a:txBody>
                    <a:bodyPr/>
                    <a:lstStyle/>
                    <a:p>
                      <a:pPr indent="180340" algn="ctr">
                        <a:lnSpc>
                          <a:spcPct val="150000"/>
                        </a:lnSpc>
                      </a:pPr>
                      <a:r>
                        <a:rPr lang="es-PY" sz="1050">
                          <a:effectLst/>
                        </a:rPr>
                        <a:t>Jue</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129298,36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359,58</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0,631</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1434,50</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25181412"/>
                  </a:ext>
                </a:extLst>
              </a:tr>
              <a:tr h="106744">
                <a:tc vMerge="1">
                  <a:txBody>
                    <a:bodyPr/>
                    <a:lstStyle/>
                    <a:p>
                      <a:endParaRPr lang="en-US"/>
                    </a:p>
                  </a:txBody>
                  <a:tcPr/>
                </a:tc>
                <a:tc>
                  <a:txBody>
                    <a:bodyPr/>
                    <a:lstStyle/>
                    <a:p>
                      <a:pPr indent="180340" algn="ctr">
                        <a:lnSpc>
                          <a:spcPct val="150000"/>
                        </a:lnSpc>
                      </a:pPr>
                      <a:r>
                        <a:rPr lang="es-PY" sz="1050">
                          <a:effectLst/>
                        </a:rPr>
                        <a:t>Vie</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125213,62</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353,85</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0,652</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1332,63</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2726705"/>
                  </a:ext>
                </a:extLst>
              </a:tr>
              <a:tr h="106744">
                <a:tc vMerge="1">
                  <a:txBody>
                    <a:bodyPr/>
                    <a:lstStyle/>
                    <a:p>
                      <a:endParaRPr lang="en-US"/>
                    </a:p>
                  </a:txBody>
                  <a:tcPr/>
                </a:tc>
                <a:tc>
                  <a:txBody>
                    <a:bodyPr/>
                    <a:lstStyle/>
                    <a:p>
                      <a:pPr indent="180340" algn="ctr">
                        <a:lnSpc>
                          <a:spcPct val="150000"/>
                        </a:lnSpc>
                      </a:pPr>
                      <a:r>
                        <a:rPr lang="es-PY" sz="1050">
                          <a:effectLst/>
                        </a:rPr>
                        <a:t>Sáb</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114749,53</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338,75</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a:effectLst/>
                        </a:rPr>
                        <a:t>0,604</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tc>
                <a:tc>
                  <a:txBody>
                    <a:bodyPr/>
                    <a:lstStyle/>
                    <a:p>
                      <a:pPr indent="180340" algn="ctr">
                        <a:lnSpc>
                          <a:spcPct val="150000"/>
                        </a:lnSpc>
                      </a:pPr>
                      <a:r>
                        <a:rPr lang="es-PY" sz="1050" dirty="0">
                          <a:effectLst/>
                        </a:rPr>
                        <a:t>1511,92</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99740605"/>
                  </a:ext>
                </a:extLst>
              </a:tr>
              <a:tr h="106744">
                <a:tc vMerge="1">
                  <a:txBody>
                    <a:bodyPr/>
                    <a:lstStyle/>
                    <a:p>
                      <a:endParaRPr lang="en-US"/>
                    </a:p>
                  </a:txBody>
                  <a:tcPr/>
                </a:tc>
                <a:tc>
                  <a:txBody>
                    <a:bodyPr/>
                    <a:lstStyle/>
                    <a:p>
                      <a:pPr indent="180340" algn="ctr">
                        <a:lnSpc>
                          <a:spcPct val="150000"/>
                        </a:lnSpc>
                      </a:pPr>
                      <a:r>
                        <a:rPr lang="es-PY" sz="1050">
                          <a:effectLst/>
                        </a:rPr>
                        <a:t>Dom</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dirty="0">
                          <a:effectLst/>
                        </a:rPr>
                        <a:t>130612,31</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361,40</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a:effectLst/>
                        </a:rPr>
                        <a:t>0,526</a:t>
                      </a:r>
                      <a:endParaRPr lang="en-US" sz="105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1050" dirty="0">
                          <a:effectLst/>
                        </a:rPr>
                        <a:t>1529,69</a:t>
                      </a:r>
                      <a:endParaRPr lang="en-US" sz="105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537" marR="12537"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707779"/>
                  </a:ext>
                </a:extLst>
              </a:tr>
            </a:tbl>
          </a:graphicData>
        </a:graphic>
      </p:graphicFrame>
    </p:spTree>
    <p:extLst>
      <p:ext uri="{BB962C8B-B14F-4D97-AF65-F5344CB8AC3E}">
        <p14:creationId xmlns:p14="http://schemas.microsoft.com/office/powerpoint/2010/main" val="1205491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90" name="Google Shape;690;p5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Análisis y evaluación del mejor modelo</a:t>
            </a:r>
            <a:endParaRPr dirty="0"/>
          </a:p>
        </p:txBody>
      </p:sp>
      <p:graphicFrame>
        <p:nvGraphicFramePr>
          <p:cNvPr id="2" name="Table 1">
            <a:extLst>
              <a:ext uri="{FF2B5EF4-FFF2-40B4-BE49-F238E27FC236}">
                <a16:creationId xmlns:a16="http://schemas.microsoft.com/office/drawing/2014/main" id="{A72239E4-CA7B-D9CD-1532-F242D76FF086}"/>
              </a:ext>
            </a:extLst>
          </p:cNvPr>
          <p:cNvGraphicFramePr>
            <a:graphicFrameLocks noGrp="1"/>
          </p:cNvGraphicFramePr>
          <p:nvPr>
            <p:extLst>
              <p:ext uri="{D42A27DB-BD31-4B8C-83A1-F6EECF244321}">
                <p14:modId xmlns:p14="http://schemas.microsoft.com/office/powerpoint/2010/main" val="2011658766"/>
              </p:ext>
            </p:extLst>
          </p:nvPr>
        </p:nvGraphicFramePr>
        <p:xfrm>
          <a:off x="945222" y="1150391"/>
          <a:ext cx="7263831" cy="3412964"/>
        </p:xfrm>
        <a:graphic>
          <a:graphicData uri="http://schemas.openxmlformats.org/drawingml/2006/table">
            <a:tbl>
              <a:tblPr firstRow="1" firstCol="1" bandRow="1">
                <a:tableStyleId>{B8F78F6A-5F2B-4972-8651-76AB83340038}</a:tableStyleId>
              </a:tblPr>
              <a:tblGrid>
                <a:gridCol w="490081">
                  <a:extLst>
                    <a:ext uri="{9D8B030D-6E8A-4147-A177-3AD203B41FA5}">
                      <a16:colId xmlns:a16="http://schemas.microsoft.com/office/drawing/2014/main" val="3248520939"/>
                    </a:ext>
                  </a:extLst>
                </a:gridCol>
                <a:gridCol w="674745">
                  <a:extLst>
                    <a:ext uri="{9D8B030D-6E8A-4147-A177-3AD203B41FA5}">
                      <a16:colId xmlns:a16="http://schemas.microsoft.com/office/drawing/2014/main" val="3415764581"/>
                    </a:ext>
                  </a:extLst>
                </a:gridCol>
                <a:gridCol w="895143">
                  <a:extLst>
                    <a:ext uri="{9D8B030D-6E8A-4147-A177-3AD203B41FA5}">
                      <a16:colId xmlns:a16="http://schemas.microsoft.com/office/drawing/2014/main" val="2000296333"/>
                    </a:ext>
                  </a:extLst>
                </a:gridCol>
                <a:gridCol w="489859">
                  <a:extLst>
                    <a:ext uri="{9D8B030D-6E8A-4147-A177-3AD203B41FA5}">
                      <a16:colId xmlns:a16="http://schemas.microsoft.com/office/drawing/2014/main" val="4113522786"/>
                    </a:ext>
                  </a:extLst>
                </a:gridCol>
                <a:gridCol w="880719">
                  <a:extLst>
                    <a:ext uri="{9D8B030D-6E8A-4147-A177-3AD203B41FA5}">
                      <a16:colId xmlns:a16="http://schemas.microsoft.com/office/drawing/2014/main" val="3523744651"/>
                    </a:ext>
                  </a:extLst>
                </a:gridCol>
                <a:gridCol w="480010">
                  <a:extLst>
                    <a:ext uri="{9D8B030D-6E8A-4147-A177-3AD203B41FA5}">
                      <a16:colId xmlns:a16="http://schemas.microsoft.com/office/drawing/2014/main" val="3649918872"/>
                    </a:ext>
                  </a:extLst>
                </a:gridCol>
                <a:gridCol w="1088436">
                  <a:extLst>
                    <a:ext uri="{9D8B030D-6E8A-4147-A177-3AD203B41FA5}">
                      <a16:colId xmlns:a16="http://schemas.microsoft.com/office/drawing/2014/main" val="3413892784"/>
                    </a:ext>
                  </a:extLst>
                </a:gridCol>
                <a:gridCol w="754651">
                  <a:extLst>
                    <a:ext uri="{9D8B030D-6E8A-4147-A177-3AD203B41FA5}">
                      <a16:colId xmlns:a16="http://schemas.microsoft.com/office/drawing/2014/main" val="2371031373"/>
                    </a:ext>
                  </a:extLst>
                </a:gridCol>
                <a:gridCol w="629468">
                  <a:extLst>
                    <a:ext uri="{9D8B030D-6E8A-4147-A177-3AD203B41FA5}">
                      <a16:colId xmlns:a16="http://schemas.microsoft.com/office/drawing/2014/main" val="2742735954"/>
                    </a:ext>
                  </a:extLst>
                </a:gridCol>
                <a:gridCol w="880719">
                  <a:extLst>
                    <a:ext uri="{9D8B030D-6E8A-4147-A177-3AD203B41FA5}">
                      <a16:colId xmlns:a16="http://schemas.microsoft.com/office/drawing/2014/main" val="4217779348"/>
                    </a:ext>
                  </a:extLst>
                </a:gridCol>
              </a:tblGrid>
              <a:tr h="217877">
                <a:tc>
                  <a:txBody>
                    <a:bodyPr/>
                    <a:lstStyle/>
                    <a:p>
                      <a:pPr indent="180340" algn="ctr">
                        <a:lnSpc>
                          <a:spcPct val="150000"/>
                        </a:lnSpc>
                      </a:pPr>
                      <a:r>
                        <a:rPr lang="es-PY" sz="800" b="1" dirty="0">
                          <a:effectLst/>
                          <a:latin typeface="Hanken Grotesk" panose="020B0604020202020204" charset="0"/>
                        </a:rPr>
                        <a:t>HR</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solidFill>
                      <a:schemeClr val="tx2">
                        <a:lumMod val="40000"/>
                        <a:lumOff val="60000"/>
                      </a:schemeClr>
                    </a:solidFill>
                  </a:tcPr>
                </a:tc>
                <a:tc>
                  <a:txBody>
                    <a:bodyPr/>
                    <a:lstStyle/>
                    <a:p>
                      <a:pPr indent="180340" algn="ctr">
                        <a:lnSpc>
                          <a:spcPct val="150000"/>
                        </a:lnSpc>
                      </a:pPr>
                      <a:r>
                        <a:rPr lang="es-PY" sz="800" b="1" dirty="0">
                          <a:effectLst/>
                          <a:latin typeface="Hanken Grotesk" panose="020B0604020202020204" charset="0"/>
                        </a:rPr>
                        <a:t>MSE</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800" b="1" dirty="0">
                          <a:effectLst/>
                          <a:latin typeface="Hanken Grotesk" panose="020B0604020202020204" charset="0"/>
                        </a:rPr>
                        <a:t>RMSE</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800" b="1" dirty="0">
                          <a:effectLst/>
                          <a:latin typeface="Hanken Grotesk" panose="020B0604020202020204" charset="0"/>
                        </a:rPr>
                        <a:t>R2</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800" b="1" dirty="0">
                          <a:effectLst/>
                          <a:latin typeface="Hanken Grotesk" panose="020B0604020202020204" charset="0"/>
                        </a:rPr>
                        <a:t>MAXERR</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800" b="1">
                          <a:effectLst/>
                          <a:latin typeface="Hanken Grotesk" panose="020B0604020202020204" charset="0"/>
                        </a:rPr>
                        <a:t>HR</a:t>
                      </a:r>
                      <a:endParaRPr lang="en-US" sz="800" b="1">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solidFill>
                      <a:schemeClr val="tx2">
                        <a:lumMod val="40000"/>
                        <a:lumOff val="60000"/>
                      </a:schemeClr>
                    </a:solidFill>
                  </a:tcPr>
                </a:tc>
                <a:tc>
                  <a:txBody>
                    <a:bodyPr/>
                    <a:lstStyle/>
                    <a:p>
                      <a:pPr indent="180340" algn="ctr">
                        <a:lnSpc>
                          <a:spcPct val="150000"/>
                        </a:lnSpc>
                      </a:pPr>
                      <a:r>
                        <a:rPr lang="es-PY" sz="800" b="1" dirty="0">
                          <a:effectLst/>
                          <a:latin typeface="Hanken Grotesk" panose="020B0604020202020204" charset="0"/>
                        </a:rPr>
                        <a:t>MSE</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800" b="1" dirty="0">
                          <a:effectLst/>
                          <a:latin typeface="Hanken Grotesk" panose="020B0604020202020204" charset="0"/>
                        </a:rPr>
                        <a:t>RMSE</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800" b="1" dirty="0">
                          <a:effectLst/>
                          <a:latin typeface="Hanken Grotesk" panose="020B0604020202020204" charset="0"/>
                        </a:rPr>
                        <a:t>R2</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indent="180340" algn="ctr">
                        <a:lnSpc>
                          <a:spcPct val="150000"/>
                        </a:lnSpc>
                      </a:pPr>
                      <a:r>
                        <a:rPr lang="es-PY" sz="800" b="1" dirty="0">
                          <a:effectLst/>
                          <a:latin typeface="Hanken Grotesk" panose="020B0604020202020204" charset="0"/>
                        </a:rPr>
                        <a:t>MAXERR</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543208799"/>
                  </a:ext>
                </a:extLst>
              </a:tr>
              <a:tr h="263202">
                <a:tc>
                  <a:txBody>
                    <a:bodyPr/>
                    <a:lstStyle/>
                    <a:p>
                      <a:pPr indent="180340" algn="ctr">
                        <a:lnSpc>
                          <a:spcPct val="150000"/>
                        </a:lnSpc>
                      </a:pPr>
                      <a:r>
                        <a:rPr lang="es-PY" sz="800" b="1" dirty="0">
                          <a:effectLst/>
                          <a:latin typeface="Hanken Grotesk" panose="020B0604020202020204" charset="0"/>
                        </a:rPr>
                        <a:t>00</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62539,27</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800">
                          <a:effectLst/>
                          <a:latin typeface="Hanken Grotesk" panose="020B0604020202020204" charset="0"/>
                        </a:rPr>
                        <a:t>250,08</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800">
                          <a:effectLst/>
                          <a:latin typeface="Hanken Grotesk" panose="020B0604020202020204" charset="0"/>
                        </a:rPr>
                        <a:t>0,85</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800" dirty="0">
                          <a:effectLst/>
                          <a:latin typeface="Hanken Grotesk" panose="020B0604020202020204" charset="0"/>
                        </a:rPr>
                        <a:t>1023,25</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800" b="1" dirty="0">
                          <a:effectLst/>
                          <a:latin typeface="Hanken Grotesk" panose="020B0604020202020204" charset="0"/>
                        </a:rPr>
                        <a:t>12</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132246,60</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800" dirty="0">
                          <a:effectLst/>
                          <a:latin typeface="Hanken Grotesk" panose="020B0604020202020204" charset="0"/>
                        </a:rPr>
                        <a:t>363,66</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800" dirty="0">
                          <a:effectLst/>
                          <a:latin typeface="Hanken Grotesk" panose="020B0604020202020204" charset="0"/>
                        </a:rPr>
                        <a:t>0,67</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T w="19050" cap="flat" cmpd="sng" algn="ctr">
                      <a:solidFill>
                        <a:schemeClr val="tx1"/>
                      </a:solidFill>
                      <a:prstDash val="solid"/>
                      <a:round/>
                      <a:headEnd type="none" w="med" len="med"/>
                      <a:tailEnd type="none" w="med" len="med"/>
                    </a:lnT>
                  </a:tcPr>
                </a:tc>
                <a:tc>
                  <a:txBody>
                    <a:bodyPr/>
                    <a:lstStyle/>
                    <a:p>
                      <a:pPr indent="180340" algn="ctr">
                        <a:lnSpc>
                          <a:spcPct val="150000"/>
                        </a:lnSpc>
                      </a:pPr>
                      <a:r>
                        <a:rPr lang="es-PY" sz="800" dirty="0">
                          <a:effectLst/>
                          <a:latin typeface="Hanken Grotesk" panose="020B0604020202020204" charset="0"/>
                        </a:rPr>
                        <a:t>1599,63</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54379369"/>
                  </a:ext>
                </a:extLst>
              </a:tr>
              <a:tr h="266535">
                <a:tc>
                  <a:txBody>
                    <a:bodyPr/>
                    <a:lstStyle/>
                    <a:p>
                      <a:pPr indent="180340" algn="ctr">
                        <a:lnSpc>
                          <a:spcPct val="150000"/>
                        </a:lnSpc>
                      </a:pPr>
                      <a:r>
                        <a:rPr lang="es-PY" sz="800" b="1" dirty="0">
                          <a:effectLst/>
                          <a:latin typeface="Hanken Grotesk" panose="020B0604020202020204" charset="0"/>
                        </a:rPr>
                        <a:t>01</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57017,34</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a:effectLst/>
                          <a:latin typeface="Hanken Grotesk" panose="020B0604020202020204" charset="0"/>
                        </a:rPr>
                        <a:t>238,78</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0,84</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874,37</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tc>
                  <a:txBody>
                    <a:bodyPr/>
                    <a:lstStyle/>
                    <a:p>
                      <a:pPr indent="180340" algn="ctr">
                        <a:lnSpc>
                          <a:spcPct val="150000"/>
                        </a:lnSpc>
                      </a:pPr>
                      <a:r>
                        <a:rPr lang="es-PY" sz="800" b="1" dirty="0">
                          <a:effectLst/>
                          <a:latin typeface="Hanken Grotesk" panose="020B0604020202020204" charset="0"/>
                        </a:rPr>
                        <a:t>13</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121731,94</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a:effectLst/>
                          <a:latin typeface="Hanken Grotesk" panose="020B0604020202020204" charset="0"/>
                        </a:rPr>
                        <a:t>348,90</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0,73</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1448,26</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26046199"/>
                  </a:ext>
                </a:extLst>
              </a:tr>
              <a:tr h="266535">
                <a:tc>
                  <a:txBody>
                    <a:bodyPr/>
                    <a:lstStyle/>
                    <a:p>
                      <a:pPr indent="180340" algn="ctr">
                        <a:lnSpc>
                          <a:spcPct val="150000"/>
                        </a:lnSpc>
                      </a:pPr>
                      <a:r>
                        <a:rPr lang="es-PY" sz="800" b="1" dirty="0">
                          <a:effectLst/>
                          <a:latin typeface="Hanken Grotesk" panose="020B0604020202020204" charset="0"/>
                        </a:rPr>
                        <a:t>02</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a:effectLst/>
                          <a:latin typeface="Hanken Grotesk" panose="020B0604020202020204" charset="0"/>
                        </a:rPr>
                        <a:t>42248,91</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dirty="0">
                          <a:effectLst/>
                          <a:latin typeface="Hanken Grotesk" panose="020B0604020202020204" charset="0"/>
                        </a:rPr>
                        <a:t>205,54</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0,86</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874,12</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tc>
                  <a:txBody>
                    <a:bodyPr/>
                    <a:lstStyle/>
                    <a:p>
                      <a:pPr indent="180340" algn="ctr">
                        <a:lnSpc>
                          <a:spcPct val="150000"/>
                        </a:lnSpc>
                      </a:pPr>
                      <a:r>
                        <a:rPr lang="es-PY" sz="800" b="1" dirty="0">
                          <a:effectLst/>
                          <a:latin typeface="Hanken Grotesk" panose="020B0604020202020204" charset="0"/>
                        </a:rPr>
                        <a:t>14</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93002,18</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a:effectLst/>
                          <a:latin typeface="Hanken Grotesk" panose="020B0604020202020204" charset="0"/>
                        </a:rPr>
                        <a:t>304,96</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0,79</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1308,62</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19931525"/>
                  </a:ext>
                </a:extLst>
              </a:tr>
              <a:tr h="266535">
                <a:tc>
                  <a:txBody>
                    <a:bodyPr/>
                    <a:lstStyle/>
                    <a:p>
                      <a:pPr indent="180340" algn="ctr">
                        <a:lnSpc>
                          <a:spcPct val="150000"/>
                        </a:lnSpc>
                      </a:pPr>
                      <a:r>
                        <a:rPr lang="es-PY" sz="800" b="1" dirty="0">
                          <a:effectLst/>
                          <a:latin typeface="Hanken Grotesk" panose="020B0604020202020204" charset="0"/>
                        </a:rPr>
                        <a:t>03</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a:effectLst/>
                          <a:latin typeface="Hanken Grotesk" panose="020B0604020202020204" charset="0"/>
                        </a:rPr>
                        <a:t>47215,84</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dirty="0">
                          <a:effectLst/>
                          <a:latin typeface="Hanken Grotesk" panose="020B0604020202020204" charset="0"/>
                        </a:rPr>
                        <a:t>217,29</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0,82</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855,90</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tc>
                  <a:txBody>
                    <a:bodyPr/>
                    <a:lstStyle/>
                    <a:p>
                      <a:pPr indent="180340" algn="ctr">
                        <a:lnSpc>
                          <a:spcPct val="150000"/>
                        </a:lnSpc>
                      </a:pPr>
                      <a:r>
                        <a:rPr lang="es-PY" sz="800" b="1" dirty="0">
                          <a:effectLst/>
                          <a:latin typeface="Hanken Grotesk" panose="020B0604020202020204" charset="0"/>
                        </a:rPr>
                        <a:t>15</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a:effectLst/>
                          <a:latin typeface="Hanken Grotesk" panose="020B0604020202020204" charset="0"/>
                        </a:rPr>
                        <a:t>65272,24</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a:effectLst/>
                          <a:latin typeface="Hanken Grotesk" panose="020B0604020202020204" charset="0"/>
                        </a:rPr>
                        <a:t>255,48</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0,81</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810,19</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1058668"/>
                  </a:ext>
                </a:extLst>
              </a:tr>
              <a:tr h="266535">
                <a:tc>
                  <a:txBody>
                    <a:bodyPr/>
                    <a:lstStyle/>
                    <a:p>
                      <a:pPr indent="180340" algn="ctr">
                        <a:lnSpc>
                          <a:spcPct val="150000"/>
                        </a:lnSpc>
                      </a:pPr>
                      <a:r>
                        <a:rPr lang="es-PY" sz="800" b="1" dirty="0">
                          <a:effectLst/>
                          <a:latin typeface="Hanken Grotesk" panose="020B0604020202020204" charset="0"/>
                        </a:rPr>
                        <a:t>04</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a:effectLst/>
                          <a:latin typeface="Hanken Grotesk" panose="020B0604020202020204" charset="0"/>
                        </a:rPr>
                        <a:t>58994,90</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dirty="0">
                          <a:effectLst/>
                          <a:latin typeface="Hanken Grotesk" panose="020B0604020202020204" charset="0"/>
                        </a:rPr>
                        <a:t>242,89</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0,73</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743,76</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tc>
                  <a:txBody>
                    <a:bodyPr/>
                    <a:lstStyle/>
                    <a:p>
                      <a:pPr indent="180340" algn="ctr">
                        <a:lnSpc>
                          <a:spcPct val="150000"/>
                        </a:lnSpc>
                      </a:pPr>
                      <a:r>
                        <a:rPr lang="es-PY" sz="800" b="1" dirty="0">
                          <a:effectLst/>
                          <a:latin typeface="Hanken Grotesk" panose="020B0604020202020204" charset="0"/>
                        </a:rPr>
                        <a:t>16</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a:effectLst/>
                          <a:latin typeface="Hanken Grotesk" panose="020B0604020202020204" charset="0"/>
                        </a:rPr>
                        <a:t>118010,69</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dirty="0">
                          <a:effectLst/>
                          <a:latin typeface="Hanken Grotesk" panose="020B0604020202020204" charset="0"/>
                        </a:rPr>
                        <a:t>343,53</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0,47</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1034,18</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14593525"/>
                  </a:ext>
                </a:extLst>
              </a:tr>
              <a:tr h="266535">
                <a:tc>
                  <a:txBody>
                    <a:bodyPr/>
                    <a:lstStyle/>
                    <a:p>
                      <a:pPr indent="180340" algn="ctr">
                        <a:lnSpc>
                          <a:spcPct val="150000"/>
                        </a:lnSpc>
                      </a:pPr>
                      <a:r>
                        <a:rPr lang="es-PY" sz="800" b="1" dirty="0">
                          <a:effectLst/>
                          <a:latin typeface="Hanken Grotesk" panose="020B0604020202020204" charset="0"/>
                        </a:rPr>
                        <a:t>05</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a:effectLst/>
                          <a:latin typeface="Hanken Grotesk" panose="020B0604020202020204" charset="0"/>
                        </a:rPr>
                        <a:t>43786,77</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a:effectLst/>
                          <a:latin typeface="Hanken Grotesk" panose="020B0604020202020204" charset="0"/>
                        </a:rPr>
                        <a:t>209,25</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dirty="0">
                          <a:effectLst/>
                          <a:latin typeface="Hanken Grotesk" panose="020B0604020202020204" charset="0"/>
                        </a:rPr>
                        <a:t>0,73</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dirty="0">
                          <a:effectLst/>
                          <a:latin typeface="Hanken Grotesk" panose="020B0604020202020204" charset="0"/>
                        </a:rPr>
                        <a:t>955,42</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tc>
                  <a:txBody>
                    <a:bodyPr/>
                    <a:lstStyle/>
                    <a:p>
                      <a:pPr indent="180340" algn="ctr">
                        <a:lnSpc>
                          <a:spcPct val="150000"/>
                        </a:lnSpc>
                      </a:pPr>
                      <a:r>
                        <a:rPr lang="es-PY" sz="800" b="1">
                          <a:effectLst/>
                          <a:latin typeface="Hanken Grotesk" panose="020B0604020202020204" charset="0"/>
                        </a:rPr>
                        <a:t>17</a:t>
                      </a:r>
                      <a:endParaRPr lang="en-US" sz="800" b="1">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a:effectLst/>
                          <a:latin typeface="Hanken Grotesk" panose="020B0604020202020204" charset="0"/>
                        </a:rPr>
                        <a:t>85736,44</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dirty="0">
                          <a:effectLst/>
                          <a:latin typeface="Hanken Grotesk" panose="020B0604020202020204" charset="0"/>
                        </a:rPr>
                        <a:t>292,81</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0,50</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993,93</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34108854"/>
                  </a:ext>
                </a:extLst>
              </a:tr>
              <a:tr h="266535">
                <a:tc>
                  <a:txBody>
                    <a:bodyPr/>
                    <a:lstStyle/>
                    <a:p>
                      <a:pPr indent="180340" algn="ctr">
                        <a:lnSpc>
                          <a:spcPct val="150000"/>
                        </a:lnSpc>
                      </a:pPr>
                      <a:r>
                        <a:rPr lang="es-PY" sz="800" b="1" dirty="0">
                          <a:effectLst/>
                          <a:latin typeface="Hanken Grotesk" panose="020B0604020202020204" charset="0"/>
                        </a:rPr>
                        <a:t>06</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34850,09</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solidFill>
                      <a:srgbClr val="CCFFCC"/>
                    </a:solidFill>
                  </a:tcPr>
                </a:tc>
                <a:tc>
                  <a:txBody>
                    <a:bodyPr/>
                    <a:lstStyle/>
                    <a:p>
                      <a:pPr indent="180340" algn="ctr">
                        <a:lnSpc>
                          <a:spcPct val="150000"/>
                        </a:lnSpc>
                      </a:pPr>
                      <a:r>
                        <a:rPr lang="es-PY" sz="800" dirty="0">
                          <a:effectLst/>
                          <a:latin typeface="Hanken Grotesk" panose="020B0604020202020204" charset="0"/>
                        </a:rPr>
                        <a:t>186,68</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solidFill>
                      <a:srgbClr val="CCFFCC"/>
                    </a:solidFill>
                  </a:tcPr>
                </a:tc>
                <a:tc>
                  <a:txBody>
                    <a:bodyPr/>
                    <a:lstStyle/>
                    <a:p>
                      <a:pPr indent="180340" algn="ctr">
                        <a:lnSpc>
                          <a:spcPct val="150000"/>
                        </a:lnSpc>
                      </a:pPr>
                      <a:r>
                        <a:rPr lang="es-PY" sz="800" dirty="0">
                          <a:effectLst/>
                          <a:latin typeface="Hanken Grotesk" panose="020B0604020202020204" charset="0"/>
                        </a:rPr>
                        <a:t>0,76</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solidFill>
                      <a:srgbClr val="CCFFCC"/>
                    </a:solidFill>
                  </a:tcPr>
                </a:tc>
                <a:tc>
                  <a:txBody>
                    <a:bodyPr/>
                    <a:lstStyle/>
                    <a:p>
                      <a:pPr indent="180340" algn="ctr">
                        <a:lnSpc>
                          <a:spcPct val="150000"/>
                        </a:lnSpc>
                      </a:pPr>
                      <a:r>
                        <a:rPr lang="es-PY" sz="800" dirty="0">
                          <a:effectLst/>
                          <a:latin typeface="Hanken Grotesk" panose="020B0604020202020204" charset="0"/>
                        </a:rPr>
                        <a:t>812,20</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rgbClr val="CCFFCC"/>
                    </a:solidFill>
                  </a:tcPr>
                </a:tc>
                <a:tc>
                  <a:txBody>
                    <a:bodyPr/>
                    <a:lstStyle/>
                    <a:p>
                      <a:pPr indent="180340" algn="ctr">
                        <a:lnSpc>
                          <a:spcPct val="150000"/>
                        </a:lnSpc>
                      </a:pPr>
                      <a:r>
                        <a:rPr lang="es-PY" sz="800" b="1" dirty="0">
                          <a:effectLst/>
                          <a:latin typeface="Hanken Grotesk" panose="020B0604020202020204" charset="0"/>
                        </a:rPr>
                        <a:t>18</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94470,51</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dirty="0">
                          <a:effectLst/>
                          <a:latin typeface="Hanken Grotesk" panose="020B0604020202020204" charset="0"/>
                        </a:rPr>
                        <a:t>307,36</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0,51</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979,66</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07936055"/>
                  </a:ext>
                </a:extLst>
              </a:tr>
              <a:tr h="266535">
                <a:tc>
                  <a:txBody>
                    <a:bodyPr/>
                    <a:lstStyle/>
                    <a:p>
                      <a:pPr indent="180340" algn="ctr">
                        <a:lnSpc>
                          <a:spcPct val="150000"/>
                        </a:lnSpc>
                      </a:pPr>
                      <a:r>
                        <a:rPr lang="es-PY" sz="800" b="1" dirty="0">
                          <a:effectLst/>
                          <a:latin typeface="Hanken Grotesk" panose="020B0604020202020204" charset="0"/>
                        </a:rPr>
                        <a:t>07</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a:effectLst/>
                          <a:latin typeface="Hanken Grotesk" panose="020B0604020202020204" charset="0"/>
                        </a:rPr>
                        <a:t>47418,04</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a:effectLst/>
                          <a:latin typeface="Hanken Grotesk" panose="020B0604020202020204" charset="0"/>
                        </a:rPr>
                        <a:t>217,76</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dirty="0">
                          <a:effectLst/>
                          <a:latin typeface="Hanken Grotesk" panose="020B0604020202020204" charset="0"/>
                        </a:rPr>
                        <a:t>0,71</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dirty="0">
                          <a:effectLst/>
                          <a:latin typeface="Hanken Grotesk" panose="020B0604020202020204" charset="0"/>
                        </a:rPr>
                        <a:t>1071,32</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tc>
                  <a:txBody>
                    <a:bodyPr/>
                    <a:lstStyle/>
                    <a:p>
                      <a:pPr indent="180340" algn="ctr">
                        <a:lnSpc>
                          <a:spcPct val="150000"/>
                        </a:lnSpc>
                      </a:pPr>
                      <a:r>
                        <a:rPr lang="es-PY" sz="800" b="1">
                          <a:effectLst/>
                          <a:latin typeface="Hanken Grotesk" panose="020B0604020202020204" charset="0"/>
                        </a:rPr>
                        <a:t>19</a:t>
                      </a:r>
                      <a:endParaRPr lang="en-US" sz="800" b="1">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137180,78</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dirty="0">
                          <a:effectLst/>
                          <a:latin typeface="Hanken Grotesk" panose="020B0604020202020204" charset="0"/>
                        </a:rPr>
                        <a:t>370,38</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dirty="0">
                          <a:effectLst/>
                          <a:latin typeface="Hanken Grotesk" panose="020B0604020202020204" charset="0"/>
                        </a:rPr>
                        <a:t>0,48</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1313,93</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322406"/>
                  </a:ext>
                </a:extLst>
              </a:tr>
              <a:tr h="266535">
                <a:tc>
                  <a:txBody>
                    <a:bodyPr/>
                    <a:lstStyle/>
                    <a:p>
                      <a:pPr indent="180340" algn="ctr">
                        <a:lnSpc>
                          <a:spcPct val="150000"/>
                        </a:lnSpc>
                      </a:pPr>
                      <a:r>
                        <a:rPr lang="es-PY" sz="800" b="1" dirty="0">
                          <a:effectLst/>
                          <a:latin typeface="Hanken Grotesk" panose="020B0604020202020204" charset="0"/>
                        </a:rPr>
                        <a:t>08</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a:effectLst/>
                          <a:latin typeface="Hanken Grotesk" panose="020B0604020202020204" charset="0"/>
                        </a:rPr>
                        <a:t>63780,44</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a:effectLst/>
                          <a:latin typeface="Hanken Grotesk" panose="020B0604020202020204" charset="0"/>
                        </a:rPr>
                        <a:t>252,55</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0,66</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833,33</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tc>
                  <a:txBody>
                    <a:bodyPr/>
                    <a:lstStyle/>
                    <a:p>
                      <a:pPr indent="180340" algn="ctr">
                        <a:lnSpc>
                          <a:spcPct val="150000"/>
                        </a:lnSpc>
                      </a:pPr>
                      <a:r>
                        <a:rPr lang="es-PY" sz="800" b="1" dirty="0">
                          <a:effectLst/>
                          <a:latin typeface="Hanken Grotesk" panose="020B0604020202020204" charset="0"/>
                        </a:rPr>
                        <a:t>20</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110496,27</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a:effectLst/>
                          <a:latin typeface="Hanken Grotesk" panose="020B0604020202020204" charset="0"/>
                        </a:rPr>
                        <a:t>332,41</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dirty="0">
                          <a:effectLst/>
                          <a:latin typeface="Hanken Grotesk" panose="020B0604020202020204" charset="0"/>
                        </a:rPr>
                        <a:t>0,69</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1071,07</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93336519"/>
                  </a:ext>
                </a:extLst>
              </a:tr>
              <a:tr h="266535">
                <a:tc>
                  <a:txBody>
                    <a:bodyPr/>
                    <a:lstStyle/>
                    <a:p>
                      <a:pPr indent="180340" algn="ctr">
                        <a:lnSpc>
                          <a:spcPct val="150000"/>
                        </a:lnSpc>
                      </a:pPr>
                      <a:r>
                        <a:rPr lang="es-PY" sz="800" b="1" dirty="0">
                          <a:effectLst/>
                          <a:latin typeface="Hanken Grotesk" panose="020B0604020202020204" charset="0"/>
                        </a:rPr>
                        <a:t>09</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a:effectLst/>
                          <a:latin typeface="Hanken Grotesk" panose="020B0604020202020204" charset="0"/>
                        </a:rPr>
                        <a:t>92315,46</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a:effectLst/>
                          <a:latin typeface="Hanken Grotesk" panose="020B0604020202020204" charset="0"/>
                        </a:rPr>
                        <a:t>303,83</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0,58</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dirty="0">
                          <a:effectLst/>
                          <a:latin typeface="Hanken Grotesk" panose="020B0604020202020204" charset="0"/>
                        </a:rPr>
                        <a:t>969,00</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tc>
                  <a:txBody>
                    <a:bodyPr/>
                    <a:lstStyle/>
                    <a:p>
                      <a:pPr indent="180340" algn="ctr">
                        <a:lnSpc>
                          <a:spcPct val="150000"/>
                        </a:lnSpc>
                      </a:pPr>
                      <a:r>
                        <a:rPr lang="es-PY" sz="800" b="1" dirty="0">
                          <a:effectLst/>
                          <a:latin typeface="Hanken Grotesk" panose="020B0604020202020204" charset="0"/>
                        </a:rPr>
                        <a:t>21</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93140,76</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a:effectLst/>
                          <a:latin typeface="Hanken Grotesk" panose="020B0604020202020204" charset="0"/>
                        </a:rPr>
                        <a:t>305,19</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dirty="0">
                          <a:effectLst/>
                          <a:latin typeface="Hanken Grotesk" panose="020B0604020202020204" charset="0"/>
                        </a:rPr>
                        <a:t>0,79</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dirty="0">
                          <a:effectLst/>
                          <a:latin typeface="Hanken Grotesk" panose="020B0604020202020204" charset="0"/>
                        </a:rPr>
                        <a:t>1058,62</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4502525"/>
                  </a:ext>
                </a:extLst>
              </a:tr>
              <a:tr h="266535">
                <a:tc>
                  <a:txBody>
                    <a:bodyPr/>
                    <a:lstStyle/>
                    <a:p>
                      <a:pPr indent="180340" algn="ctr">
                        <a:lnSpc>
                          <a:spcPct val="150000"/>
                        </a:lnSpc>
                      </a:pPr>
                      <a:r>
                        <a:rPr lang="es-PY" sz="800" b="1" dirty="0">
                          <a:effectLst/>
                          <a:latin typeface="Hanken Grotesk" panose="020B0604020202020204" charset="0"/>
                        </a:rPr>
                        <a:t>10</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a:effectLst/>
                          <a:latin typeface="Hanken Grotesk" panose="020B0604020202020204" charset="0"/>
                        </a:rPr>
                        <a:t>72476,03</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a:effectLst/>
                          <a:latin typeface="Hanken Grotesk" panose="020B0604020202020204" charset="0"/>
                        </a:rPr>
                        <a:t>269,21</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0,67</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dirty="0">
                          <a:effectLst/>
                          <a:latin typeface="Hanken Grotesk" panose="020B0604020202020204" charset="0"/>
                        </a:rPr>
                        <a:t>957,65</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tc>
                  <a:txBody>
                    <a:bodyPr/>
                    <a:lstStyle/>
                    <a:p>
                      <a:pPr indent="180340" algn="ctr">
                        <a:lnSpc>
                          <a:spcPct val="150000"/>
                        </a:lnSpc>
                      </a:pPr>
                      <a:r>
                        <a:rPr lang="es-PY" sz="800" b="1" dirty="0">
                          <a:effectLst/>
                          <a:latin typeface="Hanken Grotesk" panose="020B0604020202020204" charset="0"/>
                        </a:rPr>
                        <a:t>22</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86621,84</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tcPr>
                </a:tc>
                <a:tc>
                  <a:txBody>
                    <a:bodyPr/>
                    <a:lstStyle/>
                    <a:p>
                      <a:pPr indent="180340" algn="ctr">
                        <a:lnSpc>
                          <a:spcPct val="150000"/>
                        </a:lnSpc>
                      </a:pPr>
                      <a:r>
                        <a:rPr lang="es-PY" sz="800" dirty="0">
                          <a:effectLst/>
                          <a:latin typeface="Hanken Grotesk" panose="020B0604020202020204" charset="0"/>
                        </a:rPr>
                        <a:t>294,32</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a:effectLst/>
                          <a:latin typeface="Hanken Grotesk" panose="020B0604020202020204" charset="0"/>
                        </a:rPr>
                        <a:t>0,81</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tc>
                <a:tc>
                  <a:txBody>
                    <a:bodyPr/>
                    <a:lstStyle/>
                    <a:p>
                      <a:pPr indent="180340" algn="ctr">
                        <a:lnSpc>
                          <a:spcPct val="150000"/>
                        </a:lnSpc>
                      </a:pPr>
                      <a:r>
                        <a:rPr lang="es-PY" sz="800" dirty="0">
                          <a:effectLst/>
                          <a:latin typeface="Hanken Grotesk" panose="020B0604020202020204" charset="0"/>
                        </a:rPr>
                        <a:t>1077,87</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95031319"/>
                  </a:ext>
                </a:extLst>
              </a:tr>
              <a:tr h="266535">
                <a:tc>
                  <a:txBody>
                    <a:bodyPr/>
                    <a:lstStyle/>
                    <a:p>
                      <a:pPr indent="180340" algn="ctr">
                        <a:lnSpc>
                          <a:spcPct val="150000"/>
                        </a:lnSpc>
                      </a:pPr>
                      <a:r>
                        <a:rPr lang="es-PY" sz="800" b="1" dirty="0">
                          <a:effectLst/>
                          <a:latin typeface="Hanken Grotesk" panose="020B0604020202020204" charset="0"/>
                        </a:rPr>
                        <a:t>11</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97292,19</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800">
                          <a:effectLst/>
                          <a:latin typeface="Hanken Grotesk" panose="020B0604020202020204" charset="0"/>
                        </a:rPr>
                        <a:t>311,92</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800">
                          <a:effectLst/>
                          <a:latin typeface="Hanken Grotesk" panose="020B0604020202020204" charset="0"/>
                        </a:rPr>
                        <a:t>0,66</a:t>
                      </a:r>
                      <a:endParaRPr lang="en-US" sz="80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800" dirty="0">
                          <a:effectLst/>
                          <a:latin typeface="Hanken Grotesk" panose="020B0604020202020204" charset="0"/>
                        </a:rPr>
                        <a:t>1339,83</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indent="180340" algn="ctr">
                        <a:lnSpc>
                          <a:spcPct val="150000"/>
                        </a:lnSpc>
                      </a:pPr>
                      <a:r>
                        <a:rPr lang="es-PY" sz="800" b="1" dirty="0">
                          <a:effectLst/>
                          <a:latin typeface="Hanken Grotesk" panose="020B0604020202020204" charset="0"/>
                        </a:rPr>
                        <a:t>23</a:t>
                      </a:r>
                      <a:endParaRPr lang="en-US" sz="800" b="1"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indent="180340" algn="ctr">
                        <a:lnSpc>
                          <a:spcPct val="150000"/>
                        </a:lnSpc>
                      </a:pPr>
                      <a:r>
                        <a:rPr lang="es-PY" sz="800" dirty="0">
                          <a:effectLst/>
                          <a:latin typeface="Hanken Grotesk" panose="020B0604020202020204" charset="0"/>
                        </a:rPr>
                        <a:t>298460,88</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rgbClr val="FFCCCC"/>
                    </a:solidFill>
                  </a:tcPr>
                </a:tc>
                <a:tc>
                  <a:txBody>
                    <a:bodyPr/>
                    <a:lstStyle/>
                    <a:p>
                      <a:pPr indent="180340" algn="ctr">
                        <a:lnSpc>
                          <a:spcPct val="150000"/>
                        </a:lnSpc>
                      </a:pPr>
                      <a:r>
                        <a:rPr lang="es-PY" sz="800" dirty="0">
                          <a:effectLst/>
                          <a:latin typeface="Hanken Grotesk" panose="020B0604020202020204" charset="0"/>
                        </a:rPr>
                        <a:t>546,32</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solidFill>
                      <a:srgbClr val="FFCCCC"/>
                    </a:solidFill>
                  </a:tcPr>
                </a:tc>
                <a:tc>
                  <a:txBody>
                    <a:bodyPr/>
                    <a:lstStyle/>
                    <a:p>
                      <a:pPr indent="180340" algn="ctr">
                        <a:lnSpc>
                          <a:spcPct val="150000"/>
                        </a:lnSpc>
                      </a:pPr>
                      <a:r>
                        <a:rPr lang="es-PY" sz="800" dirty="0">
                          <a:effectLst/>
                          <a:latin typeface="Hanken Grotesk" panose="020B0604020202020204" charset="0"/>
                        </a:rPr>
                        <a:t>0,39</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B w="19050" cap="flat" cmpd="sng" algn="ctr">
                      <a:solidFill>
                        <a:schemeClr val="tx1"/>
                      </a:solidFill>
                      <a:prstDash val="solid"/>
                      <a:round/>
                      <a:headEnd type="none" w="med" len="med"/>
                      <a:tailEnd type="none" w="med" len="med"/>
                    </a:lnB>
                    <a:solidFill>
                      <a:srgbClr val="FFCCCC"/>
                    </a:solidFill>
                  </a:tcPr>
                </a:tc>
                <a:tc>
                  <a:txBody>
                    <a:bodyPr/>
                    <a:lstStyle/>
                    <a:p>
                      <a:pPr indent="180340" algn="ctr">
                        <a:lnSpc>
                          <a:spcPct val="150000"/>
                        </a:lnSpc>
                      </a:pPr>
                      <a:r>
                        <a:rPr lang="es-PY" sz="800" dirty="0">
                          <a:effectLst/>
                          <a:latin typeface="Hanken Grotesk" panose="020B0604020202020204" charset="0"/>
                        </a:rPr>
                        <a:t>1288,15</a:t>
                      </a:r>
                      <a:endParaRPr lang="en-US" sz="800" dirty="0">
                        <a:effectLst/>
                        <a:latin typeface="Hanken Grotesk" panose="020B0604020202020204" charset="0"/>
                        <a:ea typeface="Yu Mincho" panose="02020400000000000000" pitchFamily="18" charset="-128"/>
                        <a:cs typeface="Times New Roman" panose="02020603050405020304" pitchFamily="18" charset="0"/>
                      </a:endParaRPr>
                    </a:p>
                  </a:txBody>
                  <a:tcPr marL="20544" marR="20544" marT="0"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rgbClr val="FFCCCC"/>
                    </a:solidFill>
                  </a:tcPr>
                </a:tc>
                <a:extLst>
                  <a:ext uri="{0D108BD9-81ED-4DB2-BD59-A6C34878D82A}">
                    <a16:rowId xmlns:a16="http://schemas.microsoft.com/office/drawing/2014/main" val="2530723816"/>
                  </a:ext>
                </a:extLst>
              </a:tr>
            </a:tbl>
          </a:graphicData>
        </a:graphic>
      </p:graphicFrame>
    </p:spTree>
    <p:extLst>
      <p:ext uri="{BB962C8B-B14F-4D97-AF65-F5344CB8AC3E}">
        <p14:creationId xmlns:p14="http://schemas.microsoft.com/office/powerpoint/2010/main" val="2046692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 name="Google Shape;397;p41">
            <a:extLst>
              <a:ext uri="{FF2B5EF4-FFF2-40B4-BE49-F238E27FC236}">
                <a16:creationId xmlns:a16="http://schemas.microsoft.com/office/drawing/2014/main" id="{85BDCF7E-FABB-B614-F7D9-76F79128E932}"/>
              </a:ext>
            </a:extLst>
          </p:cNvPr>
          <p:cNvSpPr txBox="1">
            <a:spLocks noGrp="1"/>
          </p:cNvSpPr>
          <p:nvPr>
            <p:ph type="title"/>
          </p:nvPr>
        </p:nvSpPr>
        <p:spPr>
          <a:xfrm>
            <a:off x="1345474" y="772160"/>
            <a:ext cx="5595075" cy="65659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tx1"/>
                </a:solidFill>
              </a:rPr>
              <a:t>Demanda horaria</a:t>
            </a:r>
            <a:endParaRPr dirty="0">
              <a:solidFill>
                <a:schemeClr val="tx1"/>
              </a:solidFill>
            </a:endParaRPr>
          </a:p>
        </p:txBody>
      </p:sp>
      <p:pic>
        <p:nvPicPr>
          <p:cNvPr id="3" name="Picture 2">
            <a:extLst>
              <a:ext uri="{FF2B5EF4-FFF2-40B4-BE49-F238E27FC236}">
                <a16:creationId xmlns:a16="http://schemas.microsoft.com/office/drawing/2014/main" id="{0287E80E-850B-567B-F2CD-8B3865429CD8}"/>
              </a:ext>
            </a:extLst>
          </p:cNvPr>
          <p:cNvPicPr>
            <a:picLocks noChangeAspect="1"/>
          </p:cNvPicPr>
          <p:nvPr/>
        </p:nvPicPr>
        <p:blipFill>
          <a:blip r:embed="rId3"/>
          <a:stretch>
            <a:fillRect/>
          </a:stretch>
        </p:blipFill>
        <p:spPr>
          <a:xfrm>
            <a:off x="3069792" y="1633854"/>
            <a:ext cx="5193166" cy="2677796"/>
          </a:xfrm>
          <a:prstGeom prst="rect">
            <a:avLst/>
          </a:prstGeom>
        </p:spPr>
      </p:pic>
      <p:sp>
        <p:nvSpPr>
          <p:cNvPr id="5" name="Google Shape;398;p41">
            <a:extLst>
              <a:ext uri="{FF2B5EF4-FFF2-40B4-BE49-F238E27FC236}">
                <a16:creationId xmlns:a16="http://schemas.microsoft.com/office/drawing/2014/main" id="{42DED12F-787F-1617-A839-C189693E673B}"/>
              </a:ext>
            </a:extLst>
          </p:cNvPr>
          <p:cNvSpPr txBox="1">
            <a:spLocks noGrp="1"/>
          </p:cNvSpPr>
          <p:nvPr>
            <p:ph type="subTitle" idx="1"/>
          </p:nvPr>
        </p:nvSpPr>
        <p:spPr>
          <a:xfrm>
            <a:off x="787799" y="1935198"/>
            <a:ext cx="2448560" cy="90560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Días de demanda máxima del 2021 y 2022</a:t>
            </a:r>
            <a:endParaRPr dirty="0"/>
          </a:p>
        </p:txBody>
      </p:sp>
    </p:spTree>
    <p:extLst>
      <p:ext uri="{BB962C8B-B14F-4D97-AF65-F5344CB8AC3E}">
        <p14:creationId xmlns:p14="http://schemas.microsoft.com/office/powerpoint/2010/main" val="1648936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90" name="Google Shape;690;p5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Análisis y evaluación del mejor modelo</a:t>
            </a:r>
            <a:endParaRPr dirty="0"/>
          </a:p>
        </p:txBody>
      </p:sp>
      <p:pic>
        <p:nvPicPr>
          <p:cNvPr id="2" name="Picture 1">
            <a:extLst>
              <a:ext uri="{FF2B5EF4-FFF2-40B4-BE49-F238E27FC236}">
                <a16:creationId xmlns:a16="http://schemas.microsoft.com/office/drawing/2014/main" id="{9158B528-9B53-3EB1-D88C-F1720036542F}"/>
              </a:ext>
            </a:extLst>
          </p:cNvPr>
          <p:cNvPicPr>
            <a:picLocks noChangeAspect="1"/>
          </p:cNvPicPr>
          <p:nvPr/>
        </p:nvPicPr>
        <p:blipFill>
          <a:blip r:embed="rId3"/>
          <a:stretch>
            <a:fillRect/>
          </a:stretch>
        </p:blipFill>
        <p:spPr>
          <a:xfrm>
            <a:off x="765834" y="1331725"/>
            <a:ext cx="3547191" cy="3366749"/>
          </a:xfrm>
          <a:prstGeom prst="rect">
            <a:avLst/>
          </a:prstGeom>
        </p:spPr>
      </p:pic>
      <p:pic>
        <p:nvPicPr>
          <p:cNvPr id="3" name="Picture 2">
            <a:extLst>
              <a:ext uri="{FF2B5EF4-FFF2-40B4-BE49-F238E27FC236}">
                <a16:creationId xmlns:a16="http://schemas.microsoft.com/office/drawing/2014/main" id="{888B921E-0E21-7205-368C-BF384F055FF7}"/>
              </a:ext>
            </a:extLst>
          </p:cNvPr>
          <p:cNvPicPr>
            <a:picLocks noChangeAspect="1"/>
          </p:cNvPicPr>
          <p:nvPr/>
        </p:nvPicPr>
        <p:blipFill>
          <a:blip r:embed="rId4"/>
          <a:stretch>
            <a:fillRect/>
          </a:stretch>
        </p:blipFill>
        <p:spPr>
          <a:xfrm>
            <a:off x="4572000" y="1221279"/>
            <a:ext cx="3682902" cy="3477195"/>
          </a:xfrm>
          <a:prstGeom prst="rect">
            <a:avLst/>
          </a:prstGeom>
        </p:spPr>
      </p:pic>
    </p:spTree>
    <p:extLst>
      <p:ext uri="{BB962C8B-B14F-4D97-AF65-F5344CB8AC3E}">
        <p14:creationId xmlns:p14="http://schemas.microsoft.com/office/powerpoint/2010/main" val="2298626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Comparación vs. valores reales SIN</a:t>
            </a:r>
            <a:endParaRPr dirty="0"/>
          </a:p>
        </p:txBody>
      </p:sp>
      <p:pic>
        <p:nvPicPr>
          <p:cNvPr id="16390" name="Picture 1">
            <a:extLst>
              <a:ext uri="{FF2B5EF4-FFF2-40B4-BE49-F238E27FC236}">
                <a16:creationId xmlns:a16="http://schemas.microsoft.com/office/drawing/2014/main" id="{F0145B83-A931-3D7B-2232-A0B145D32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43" y="1462750"/>
            <a:ext cx="3714706" cy="2700000"/>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2">
            <a:extLst>
              <a:ext uri="{FF2B5EF4-FFF2-40B4-BE49-F238E27FC236}">
                <a16:creationId xmlns:a16="http://schemas.microsoft.com/office/drawing/2014/main" id="{911363CF-0FB4-7C0E-7E35-41CEF03F8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952" y="1462750"/>
            <a:ext cx="3723529" cy="270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7">
            <a:extLst>
              <a:ext uri="{FF2B5EF4-FFF2-40B4-BE49-F238E27FC236}">
                <a16:creationId xmlns:a16="http://schemas.microsoft.com/office/drawing/2014/main" id="{18D24C1A-D32B-679F-E4CD-671F9106674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8">
            <a:extLst>
              <a:ext uri="{FF2B5EF4-FFF2-40B4-BE49-F238E27FC236}">
                <a16:creationId xmlns:a16="http://schemas.microsoft.com/office/drawing/2014/main" id="{F2DC1A79-44CD-E69D-DE5A-A2E0F60BB186}"/>
              </a:ext>
            </a:extLst>
          </p:cNvPr>
          <p:cNvSpPr>
            <a:spLocks noChangeArrowheads="1"/>
          </p:cNvSpPr>
          <p:nvPr/>
        </p:nvSpPr>
        <p:spPr bwMode="auto">
          <a:xfrm>
            <a:off x="0"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9">
            <a:extLst>
              <a:ext uri="{FF2B5EF4-FFF2-40B4-BE49-F238E27FC236}">
                <a16:creationId xmlns:a16="http://schemas.microsoft.com/office/drawing/2014/main" id="{4D483967-2FEA-00C0-79D6-A868F77A8CC9}"/>
              </a:ext>
            </a:extLst>
          </p:cNvPr>
          <p:cNvSpPr>
            <a:spLocks noChangeArrowheads="1"/>
          </p:cNvSpPr>
          <p:nvPr/>
        </p:nvSpPr>
        <p:spPr bwMode="auto">
          <a:xfrm>
            <a:off x="0" y="434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10">
            <a:extLst>
              <a:ext uri="{FF2B5EF4-FFF2-40B4-BE49-F238E27FC236}">
                <a16:creationId xmlns:a16="http://schemas.microsoft.com/office/drawing/2014/main" id="{FF25128A-2C75-79A4-EBBE-A6BA03B887CA}"/>
              </a:ext>
            </a:extLst>
          </p:cNvPr>
          <p:cNvSpPr>
            <a:spLocks noChangeArrowheads="1"/>
          </p:cNvSpPr>
          <p:nvPr/>
        </p:nvSpPr>
        <p:spPr bwMode="auto">
          <a:xfrm>
            <a:off x="0" y="12115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Comparación vs. valores reales SIN</a:t>
            </a:r>
            <a:endParaRPr dirty="0"/>
          </a:p>
        </p:txBody>
      </p:sp>
      <p:pic>
        <p:nvPicPr>
          <p:cNvPr id="16388" name="Picture 3">
            <a:extLst>
              <a:ext uri="{FF2B5EF4-FFF2-40B4-BE49-F238E27FC236}">
                <a16:creationId xmlns:a16="http://schemas.microsoft.com/office/drawing/2014/main" id="{7716A4C0-BCD4-8DDF-D142-122542EBE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46" y="1429985"/>
            <a:ext cx="3723529" cy="2700000"/>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4">
            <a:extLst>
              <a:ext uri="{FF2B5EF4-FFF2-40B4-BE49-F238E27FC236}">
                <a16:creationId xmlns:a16="http://schemas.microsoft.com/office/drawing/2014/main" id="{DFC734AD-1B80-45DE-8C98-E9664A870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1430" y="1435240"/>
            <a:ext cx="3723529" cy="270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7">
            <a:extLst>
              <a:ext uri="{FF2B5EF4-FFF2-40B4-BE49-F238E27FC236}">
                <a16:creationId xmlns:a16="http://schemas.microsoft.com/office/drawing/2014/main" id="{18D24C1A-D32B-679F-E4CD-671F9106674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8">
            <a:extLst>
              <a:ext uri="{FF2B5EF4-FFF2-40B4-BE49-F238E27FC236}">
                <a16:creationId xmlns:a16="http://schemas.microsoft.com/office/drawing/2014/main" id="{F2DC1A79-44CD-E69D-DE5A-A2E0F60BB186}"/>
              </a:ext>
            </a:extLst>
          </p:cNvPr>
          <p:cNvSpPr>
            <a:spLocks noChangeArrowheads="1"/>
          </p:cNvSpPr>
          <p:nvPr/>
        </p:nvSpPr>
        <p:spPr bwMode="auto">
          <a:xfrm>
            <a:off x="0"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9">
            <a:extLst>
              <a:ext uri="{FF2B5EF4-FFF2-40B4-BE49-F238E27FC236}">
                <a16:creationId xmlns:a16="http://schemas.microsoft.com/office/drawing/2014/main" id="{4D483967-2FEA-00C0-79D6-A868F77A8CC9}"/>
              </a:ext>
            </a:extLst>
          </p:cNvPr>
          <p:cNvSpPr>
            <a:spLocks noChangeArrowheads="1"/>
          </p:cNvSpPr>
          <p:nvPr/>
        </p:nvSpPr>
        <p:spPr bwMode="auto">
          <a:xfrm>
            <a:off x="0" y="434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10">
            <a:extLst>
              <a:ext uri="{FF2B5EF4-FFF2-40B4-BE49-F238E27FC236}">
                <a16:creationId xmlns:a16="http://schemas.microsoft.com/office/drawing/2014/main" id="{FF25128A-2C75-79A4-EBBE-A6BA03B887CA}"/>
              </a:ext>
            </a:extLst>
          </p:cNvPr>
          <p:cNvSpPr>
            <a:spLocks noChangeArrowheads="1"/>
          </p:cNvSpPr>
          <p:nvPr/>
        </p:nvSpPr>
        <p:spPr bwMode="auto">
          <a:xfrm>
            <a:off x="0" y="12115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12944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Comparación vs. valores reales SIN</a:t>
            </a:r>
            <a:endParaRPr dirty="0"/>
          </a:p>
        </p:txBody>
      </p:sp>
      <p:pic>
        <p:nvPicPr>
          <p:cNvPr id="16386" name="Picture 5">
            <a:extLst>
              <a:ext uri="{FF2B5EF4-FFF2-40B4-BE49-F238E27FC236}">
                <a16:creationId xmlns:a16="http://schemas.microsoft.com/office/drawing/2014/main" id="{C30055E2-264E-9818-1E75-EB915E49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01" y="1462750"/>
            <a:ext cx="3723529" cy="2700000"/>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6">
            <a:extLst>
              <a:ext uri="{FF2B5EF4-FFF2-40B4-BE49-F238E27FC236}">
                <a16:creationId xmlns:a16="http://schemas.microsoft.com/office/drawing/2014/main" id="{77740EA3-6983-3B0F-FB32-8D72FE677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475" y="1462750"/>
            <a:ext cx="3723529" cy="270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7">
            <a:extLst>
              <a:ext uri="{FF2B5EF4-FFF2-40B4-BE49-F238E27FC236}">
                <a16:creationId xmlns:a16="http://schemas.microsoft.com/office/drawing/2014/main" id="{18D24C1A-D32B-679F-E4CD-671F9106674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8">
            <a:extLst>
              <a:ext uri="{FF2B5EF4-FFF2-40B4-BE49-F238E27FC236}">
                <a16:creationId xmlns:a16="http://schemas.microsoft.com/office/drawing/2014/main" id="{F2DC1A79-44CD-E69D-DE5A-A2E0F60BB186}"/>
              </a:ext>
            </a:extLst>
          </p:cNvPr>
          <p:cNvSpPr>
            <a:spLocks noChangeArrowheads="1"/>
          </p:cNvSpPr>
          <p:nvPr/>
        </p:nvSpPr>
        <p:spPr bwMode="auto">
          <a:xfrm>
            <a:off x="0"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9">
            <a:extLst>
              <a:ext uri="{FF2B5EF4-FFF2-40B4-BE49-F238E27FC236}">
                <a16:creationId xmlns:a16="http://schemas.microsoft.com/office/drawing/2014/main" id="{4D483967-2FEA-00C0-79D6-A868F77A8CC9}"/>
              </a:ext>
            </a:extLst>
          </p:cNvPr>
          <p:cNvSpPr>
            <a:spLocks noChangeArrowheads="1"/>
          </p:cNvSpPr>
          <p:nvPr/>
        </p:nvSpPr>
        <p:spPr bwMode="auto">
          <a:xfrm>
            <a:off x="0" y="434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10">
            <a:extLst>
              <a:ext uri="{FF2B5EF4-FFF2-40B4-BE49-F238E27FC236}">
                <a16:creationId xmlns:a16="http://schemas.microsoft.com/office/drawing/2014/main" id="{FF25128A-2C75-79A4-EBBE-A6BA03B887CA}"/>
              </a:ext>
            </a:extLst>
          </p:cNvPr>
          <p:cNvSpPr>
            <a:spLocks noChangeArrowheads="1"/>
          </p:cNvSpPr>
          <p:nvPr/>
        </p:nvSpPr>
        <p:spPr bwMode="auto">
          <a:xfrm>
            <a:off x="0" y="12115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98643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Comparación vs. valores reales SIN</a:t>
            </a:r>
            <a:endParaRPr dirty="0"/>
          </a:p>
        </p:txBody>
      </p:sp>
      <p:pic>
        <p:nvPicPr>
          <p:cNvPr id="2" name="Picture 1">
            <a:extLst>
              <a:ext uri="{FF2B5EF4-FFF2-40B4-BE49-F238E27FC236}">
                <a16:creationId xmlns:a16="http://schemas.microsoft.com/office/drawing/2014/main" id="{AD1997E3-85CB-817B-B366-58AF90370C9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80" y="938266"/>
            <a:ext cx="4318892" cy="2304426"/>
          </a:xfrm>
          <a:prstGeom prst="rect">
            <a:avLst/>
          </a:prstGeom>
          <a:noFill/>
          <a:ln>
            <a:noFill/>
          </a:ln>
        </p:spPr>
      </p:pic>
      <p:pic>
        <p:nvPicPr>
          <p:cNvPr id="3" name="Picture 2">
            <a:extLst>
              <a:ext uri="{FF2B5EF4-FFF2-40B4-BE49-F238E27FC236}">
                <a16:creationId xmlns:a16="http://schemas.microsoft.com/office/drawing/2014/main" id="{769A5526-A092-0329-C969-B346A22D811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4660" y="2707527"/>
            <a:ext cx="4085583" cy="2179940"/>
          </a:xfrm>
          <a:prstGeom prst="rect">
            <a:avLst/>
          </a:prstGeom>
          <a:noFill/>
          <a:ln>
            <a:noFill/>
          </a:ln>
        </p:spPr>
      </p:pic>
    </p:spTree>
    <p:extLst>
      <p:ext uri="{BB962C8B-B14F-4D97-AF65-F5344CB8AC3E}">
        <p14:creationId xmlns:p14="http://schemas.microsoft.com/office/powerpoint/2010/main" val="2333607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4" name="Google Shape;794;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Conclusiones</a:t>
            </a:r>
            <a:endParaRPr dirty="0"/>
          </a:p>
        </p:txBody>
      </p:sp>
      <p:sp>
        <p:nvSpPr>
          <p:cNvPr id="3" name="Subtitle 2">
            <a:extLst>
              <a:ext uri="{FF2B5EF4-FFF2-40B4-BE49-F238E27FC236}">
                <a16:creationId xmlns:a16="http://schemas.microsoft.com/office/drawing/2014/main" id="{8E82AEA3-4D85-9099-4799-F28C5964200C}"/>
              </a:ext>
            </a:extLst>
          </p:cNvPr>
          <p:cNvSpPr>
            <a:spLocks noGrp="1"/>
          </p:cNvSpPr>
          <p:nvPr>
            <p:ph type="subTitle" idx="1"/>
          </p:nvPr>
        </p:nvSpPr>
        <p:spPr>
          <a:xfrm>
            <a:off x="562304" y="1200931"/>
            <a:ext cx="8092965" cy="3265966"/>
          </a:xfrm>
        </p:spPr>
        <p:txBody>
          <a:bodyPr/>
          <a:lstStyle/>
          <a:p>
            <a:pPr marL="531450" indent="-171450">
              <a:buFont typeface="Arial" panose="020B0604020202020204" pitchFamily="34" charset="0"/>
              <a:buChar char="•"/>
            </a:pPr>
            <a:r>
              <a:rPr lang="es-ES" dirty="0"/>
              <a:t>Se llevó a cabo con éxito </a:t>
            </a:r>
            <a:r>
              <a:rPr lang="es-ES" b="1" dirty="0"/>
              <a:t>la escalabilidad, normalización, transformación y partición </a:t>
            </a:r>
            <a:r>
              <a:rPr lang="es-ES" dirty="0"/>
              <a:t>adecuada del conjunto de datos suministrado, permitiendo su adaptación a los requisitos de la arquitectura y el modelo seleccionados.</a:t>
            </a:r>
          </a:p>
          <a:p>
            <a:pPr marL="531450" indent="-171450">
              <a:buFont typeface="Arial" panose="020B0604020202020204" pitchFamily="34" charset="0"/>
              <a:buChar char="•"/>
            </a:pPr>
            <a:endParaRPr lang="es-ES" dirty="0"/>
          </a:p>
          <a:p>
            <a:pPr marL="531450" indent="-171450">
              <a:buFont typeface="Arial" panose="020B0604020202020204" pitchFamily="34" charset="0"/>
              <a:buChar char="•"/>
            </a:pPr>
            <a:r>
              <a:rPr lang="es-ES" dirty="0"/>
              <a:t>Los datos históricos de la ANDE fueron </a:t>
            </a:r>
            <a:r>
              <a:rPr lang="es-ES" b="1" dirty="0"/>
              <a:t>actualizados con la información más reciente </a:t>
            </a:r>
            <a:r>
              <a:rPr lang="es-ES" dirty="0"/>
              <a:t>proveniente de fuentes oficiales, para el periodo 2007-2022.</a:t>
            </a:r>
          </a:p>
          <a:p>
            <a:pPr marL="531450" indent="-171450">
              <a:buFont typeface="Arial" panose="020B0604020202020204" pitchFamily="34" charset="0"/>
              <a:buChar char="•"/>
            </a:pPr>
            <a:endParaRPr lang="es-ES" dirty="0"/>
          </a:p>
          <a:p>
            <a:pPr marL="531450" indent="-171450">
              <a:buFont typeface="Arial" panose="020B0604020202020204" pitchFamily="34" charset="0"/>
              <a:buChar char="•"/>
            </a:pPr>
            <a:r>
              <a:rPr lang="es-ES" dirty="0"/>
              <a:t>Se implementó con éxito un </a:t>
            </a:r>
            <a:r>
              <a:rPr lang="es-ES" b="1" dirty="0"/>
              <a:t>modelo basado en la arquitectura TFT</a:t>
            </a:r>
            <a:r>
              <a:rPr lang="es-ES" dirty="0"/>
              <a:t> </a:t>
            </a:r>
            <a:r>
              <a:rPr lang="es-ES" b="1" dirty="0"/>
              <a:t>para predecir la demanda</a:t>
            </a:r>
            <a:r>
              <a:rPr lang="es-ES" dirty="0"/>
              <a:t> de energía a nivel nacional usando herramientas especializadas como la biblioteca </a:t>
            </a:r>
            <a:r>
              <a:rPr lang="es-ES" dirty="0" err="1"/>
              <a:t>Darts</a:t>
            </a:r>
            <a:r>
              <a:rPr lang="es-ES" dirty="0"/>
              <a:t>, orientada al entrenamiento de modelos de series temporales.</a:t>
            </a:r>
          </a:p>
          <a:p>
            <a:pPr marL="531450" indent="-171450">
              <a:buFont typeface="Arial" panose="020B0604020202020204" pitchFamily="34" charset="0"/>
              <a:buChar char="•"/>
            </a:pPr>
            <a:endParaRPr lang="es-ES" dirty="0"/>
          </a:p>
          <a:p>
            <a:pPr marL="531450" indent="-171450">
              <a:buFont typeface="Arial" panose="020B0604020202020204" pitchFamily="34" charset="0"/>
              <a:buChar char="•"/>
            </a:pPr>
            <a:r>
              <a:rPr lang="es-ES" dirty="0"/>
              <a:t>Se logró </a:t>
            </a:r>
            <a:r>
              <a:rPr lang="es-ES" b="1" dirty="0"/>
              <a:t>optimizar los parámetros relevantes </a:t>
            </a:r>
            <a:r>
              <a:rPr lang="es-ES" dirty="0"/>
              <a:t>dentro de la arquitectura TFT, se agregaron nuevas variables (como el feriado), mejorando la precisión de los modelos resultantes.</a:t>
            </a:r>
          </a:p>
          <a:p>
            <a:pPr marL="360000" indent="0"/>
            <a:endParaRPr lang="es-ES" sz="1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4" name="Google Shape;794;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Conclusiones</a:t>
            </a:r>
            <a:endParaRPr dirty="0"/>
          </a:p>
        </p:txBody>
      </p:sp>
      <p:sp>
        <p:nvSpPr>
          <p:cNvPr id="3" name="Subtitle 2">
            <a:extLst>
              <a:ext uri="{FF2B5EF4-FFF2-40B4-BE49-F238E27FC236}">
                <a16:creationId xmlns:a16="http://schemas.microsoft.com/office/drawing/2014/main" id="{8E82AEA3-4D85-9099-4799-F28C5964200C}"/>
              </a:ext>
            </a:extLst>
          </p:cNvPr>
          <p:cNvSpPr>
            <a:spLocks noGrp="1"/>
          </p:cNvSpPr>
          <p:nvPr>
            <p:ph type="subTitle" idx="1"/>
          </p:nvPr>
        </p:nvSpPr>
        <p:spPr>
          <a:xfrm>
            <a:off x="720000" y="1217421"/>
            <a:ext cx="8071903" cy="3443917"/>
          </a:xfrm>
        </p:spPr>
        <p:txBody>
          <a:bodyPr/>
          <a:lstStyle/>
          <a:p>
            <a:pPr marL="531450" indent="-171450">
              <a:buFont typeface="Arial" panose="020B0604020202020204" pitchFamily="34" charset="0"/>
              <a:buChar char="•"/>
            </a:pPr>
            <a:r>
              <a:rPr lang="es-ES" dirty="0"/>
              <a:t>Las </a:t>
            </a:r>
            <a:r>
              <a:rPr lang="es-ES" b="1" dirty="0"/>
              <a:t>comparaciones entre los valores predichos por el modelo y los valores reales del Sistema Interconectado Nacional (SIN)</a:t>
            </a:r>
            <a:r>
              <a:rPr lang="es-ES" dirty="0"/>
              <a:t> revelaron niveles aceptables de precisión, especialmente en periodos desafiantes como los picos y variaciones observados durante el verano. Asimismo, se destacó la capacidad del modelo propuesto en la adaptación al conjunto de datos de prueba.</a:t>
            </a:r>
          </a:p>
          <a:p>
            <a:pPr marL="360000" indent="0"/>
            <a:endParaRPr lang="es-ES" dirty="0"/>
          </a:p>
          <a:p>
            <a:pPr marL="360000" indent="0"/>
            <a:endParaRPr lang="en-US" dirty="0"/>
          </a:p>
          <a:p>
            <a:pPr marL="360000" indent="0"/>
            <a:r>
              <a:rPr lang="es-ES" b="1" dirty="0"/>
              <a:t>Estos hallazgos consolidan la efectividad del modelo propuesto para predecir la demanda energética, sin embargo, su aplicabilidad y generalización requerirían un análisis más exhaustivo en contextos operativos y de planificación energética a nivel nacional.</a:t>
            </a:r>
          </a:p>
        </p:txBody>
      </p:sp>
    </p:spTree>
    <p:extLst>
      <p:ext uri="{BB962C8B-B14F-4D97-AF65-F5344CB8AC3E}">
        <p14:creationId xmlns:p14="http://schemas.microsoft.com/office/powerpoint/2010/main" val="2397725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8"/>
          <p:cNvSpPr txBox="1">
            <a:spLocks noGrp="1"/>
          </p:cNvSpPr>
          <p:nvPr>
            <p:ph type="title"/>
          </p:nvPr>
        </p:nvSpPr>
        <p:spPr>
          <a:xfrm>
            <a:off x="720000" y="44805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Trabajos futuros</a:t>
            </a:r>
            <a:endParaRPr dirty="0"/>
          </a:p>
        </p:txBody>
      </p:sp>
      <p:sp>
        <p:nvSpPr>
          <p:cNvPr id="4" name="Subtitle 2">
            <a:extLst>
              <a:ext uri="{FF2B5EF4-FFF2-40B4-BE49-F238E27FC236}">
                <a16:creationId xmlns:a16="http://schemas.microsoft.com/office/drawing/2014/main" id="{31661AE2-00DE-8CDC-7E7D-92388B1F0994}"/>
              </a:ext>
            </a:extLst>
          </p:cNvPr>
          <p:cNvSpPr>
            <a:spLocks noGrp="1"/>
          </p:cNvSpPr>
          <p:nvPr>
            <p:ph type="subTitle" idx="1"/>
          </p:nvPr>
        </p:nvSpPr>
        <p:spPr>
          <a:xfrm>
            <a:off x="562304" y="1020750"/>
            <a:ext cx="8092965" cy="3786228"/>
          </a:xfrm>
        </p:spPr>
        <p:txBody>
          <a:bodyPr/>
          <a:lstStyle/>
          <a:p>
            <a:pPr marL="531450" indent="-171450"/>
            <a:r>
              <a:rPr lang="es-ES" sz="1400" dirty="0"/>
              <a:t>Futuras investigaciones deben centrarse en evaluar nuevos modelos derivados del presentado en este trabajo mediante técnicas de transferencia de aprendizaje y ajuste fino. Estos modelos deben ser adaptados para los nuevos datos de demanda eléctrica y condiciones climáticas que puedan surgir y que no estén contemplados en el conjunto de datos utilizado en este estudio.</a:t>
            </a:r>
          </a:p>
          <a:p>
            <a:pPr marL="531450" indent="-171450"/>
            <a:endParaRPr lang="es-ES" sz="1400" dirty="0"/>
          </a:p>
          <a:p>
            <a:pPr marL="531450" indent="-171450"/>
            <a:r>
              <a:rPr lang="es-ES" sz="1400" dirty="0"/>
              <a:t>El progreso hacia la obtención de predicciones más precisas y una comprensión más profunda de cómo las variables utilizadas para el entrenamiento afectan dichos modelos es crucial. Por lo tanto, investigaciones futuras deberían considerar la implementación de nuevas arquitecturas, como </a:t>
            </a:r>
            <a:r>
              <a:rPr lang="es-ES" sz="1400" dirty="0" err="1"/>
              <a:t>Crossformer</a:t>
            </a:r>
            <a:r>
              <a:rPr lang="es-ES" sz="1400" dirty="0"/>
              <a:t> y N-</a:t>
            </a:r>
            <a:r>
              <a:rPr lang="es-ES" sz="1400" dirty="0" err="1"/>
              <a:t>Beats</a:t>
            </a:r>
            <a:r>
              <a:rPr lang="es-ES" sz="1400" dirty="0"/>
              <a:t>.</a:t>
            </a:r>
          </a:p>
          <a:p>
            <a:pPr marL="531450" indent="-171450"/>
            <a:endParaRPr lang="es-ES" sz="1400" dirty="0"/>
          </a:p>
          <a:p>
            <a:pPr marL="531450" indent="-171450"/>
            <a:r>
              <a:rPr lang="es-ES" sz="1400" dirty="0"/>
              <a:t>Este trabajo proporcionó una solución para la predicción de la demanda a nivel nacional. Sin embargo, estudios futuros podrían abordar este problema de manera más detallada, reutilizando la implementación existente pero centrándose en la predicción a nivel de subsistema.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4" name="Google Shape;844;p59"/>
          <p:cNvSpPr txBox="1">
            <a:spLocks noGrp="1"/>
          </p:cNvSpPr>
          <p:nvPr>
            <p:ph type="title"/>
          </p:nvPr>
        </p:nvSpPr>
        <p:spPr>
          <a:xfrm>
            <a:off x="878874" y="700934"/>
            <a:ext cx="5134575"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Presentación en el VIII Encuentro de Investigadores</a:t>
            </a:r>
            <a:endParaRPr dirty="0"/>
          </a:p>
        </p:txBody>
      </p:sp>
      <p:pic>
        <p:nvPicPr>
          <p:cNvPr id="3" name="Picture 2">
            <a:extLst>
              <a:ext uri="{FF2B5EF4-FFF2-40B4-BE49-F238E27FC236}">
                <a16:creationId xmlns:a16="http://schemas.microsoft.com/office/drawing/2014/main" id="{3DA1B0D5-FFCA-1FA9-F47B-DE8A33E95431}"/>
              </a:ext>
            </a:extLst>
          </p:cNvPr>
          <p:cNvPicPr>
            <a:picLocks noChangeAspect="1"/>
          </p:cNvPicPr>
          <p:nvPr/>
        </p:nvPicPr>
        <p:blipFill>
          <a:blip r:embed="rId3"/>
          <a:stretch>
            <a:fillRect/>
          </a:stretch>
        </p:blipFill>
        <p:spPr>
          <a:xfrm>
            <a:off x="6192125" y="351441"/>
            <a:ext cx="2497847" cy="4440618"/>
          </a:xfrm>
          <a:prstGeom prst="rect">
            <a:avLst/>
          </a:prstGeom>
        </p:spPr>
      </p:pic>
      <p:pic>
        <p:nvPicPr>
          <p:cNvPr id="5" name="Picture 4">
            <a:extLst>
              <a:ext uri="{FF2B5EF4-FFF2-40B4-BE49-F238E27FC236}">
                <a16:creationId xmlns:a16="http://schemas.microsoft.com/office/drawing/2014/main" id="{C6D8C792-4817-34E9-6EC1-31DFC4E2105D}"/>
              </a:ext>
            </a:extLst>
          </p:cNvPr>
          <p:cNvPicPr>
            <a:picLocks noChangeAspect="1"/>
          </p:cNvPicPr>
          <p:nvPr/>
        </p:nvPicPr>
        <p:blipFill>
          <a:blip r:embed="rId4"/>
          <a:stretch>
            <a:fillRect/>
          </a:stretch>
        </p:blipFill>
        <p:spPr>
          <a:xfrm>
            <a:off x="700198" y="1343234"/>
            <a:ext cx="2385905" cy="3181206"/>
          </a:xfrm>
          <a:prstGeom prst="rect">
            <a:avLst/>
          </a:prstGeom>
        </p:spPr>
      </p:pic>
      <p:pic>
        <p:nvPicPr>
          <p:cNvPr id="7" name="Picture 6">
            <a:extLst>
              <a:ext uri="{FF2B5EF4-FFF2-40B4-BE49-F238E27FC236}">
                <a16:creationId xmlns:a16="http://schemas.microsoft.com/office/drawing/2014/main" id="{A9A5FEC4-735B-0C70-02D1-15D2C79383FB}"/>
              </a:ext>
            </a:extLst>
          </p:cNvPr>
          <p:cNvPicPr>
            <a:picLocks noChangeAspect="1"/>
          </p:cNvPicPr>
          <p:nvPr/>
        </p:nvPicPr>
        <p:blipFill>
          <a:blip r:embed="rId5"/>
          <a:stretch>
            <a:fillRect/>
          </a:stretch>
        </p:blipFill>
        <p:spPr>
          <a:xfrm>
            <a:off x="3168705" y="1343234"/>
            <a:ext cx="2385905" cy="318120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4" name="Google Shape;844;p59"/>
          <p:cNvSpPr txBox="1">
            <a:spLocks noGrp="1"/>
          </p:cNvSpPr>
          <p:nvPr>
            <p:ph type="title"/>
          </p:nvPr>
        </p:nvSpPr>
        <p:spPr>
          <a:xfrm>
            <a:off x="878874" y="700934"/>
            <a:ext cx="5134575" cy="64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Agradecimientos</a:t>
            </a:r>
            <a:endParaRPr dirty="0"/>
          </a:p>
        </p:txBody>
      </p:sp>
    </p:spTree>
    <p:extLst>
      <p:ext uri="{BB962C8B-B14F-4D97-AF65-F5344CB8AC3E}">
        <p14:creationId xmlns:p14="http://schemas.microsoft.com/office/powerpoint/2010/main" val="3315332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Title 6">
            <a:extLst>
              <a:ext uri="{FF2B5EF4-FFF2-40B4-BE49-F238E27FC236}">
                <a16:creationId xmlns:a16="http://schemas.microsoft.com/office/drawing/2014/main" id="{9C3301F9-060C-EA4A-9CFF-BD0B552CF50F}"/>
              </a:ext>
            </a:extLst>
          </p:cNvPr>
          <p:cNvSpPr>
            <a:spLocks noGrp="1"/>
          </p:cNvSpPr>
          <p:nvPr>
            <p:ph type="title"/>
          </p:nvPr>
        </p:nvSpPr>
        <p:spPr>
          <a:xfrm>
            <a:off x="1122208" y="707030"/>
            <a:ext cx="5316919" cy="574226"/>
          </a:xfrm>
          <a:noFill/>
        </p:spPr>
        <p:txBody>
          <a:bodyPr/>
          <a:lstStyle/>
          <a:p>
            <a:pPr algn="l"/>
            <a:r>
              <a:rPr lang="es-PY" sz="2800" dirty="0">
                <a:solidFill>
                  <a:schemeClr val="tx1"/>
                </a:solidFill>
              </a:rPr>
              <a:t>Modelos de previsión de carga</a:t>
            </a:r>
            <a:endParaRPr lang="en-US" sz="2800" dirty="0">
              <a:solidFill>
                <a:schemeClr val="tx1"/>
              </a:solidFill>
            </a:endParaRPr>
          </a:p>
        </p:txBody>
      </p:sp>
      <p:pic>
        <p:nvPicPr>
          <p:cNvPr id="3" name="Picture 2">
            <a:extLst>
              <a:ext uri="{FF2B5EF4-FFF2-40B4-BE49-F238E27FC236}">
                <a16:creationId xmlns:a16="http://schemas.microsoft.com/office/drawing/2014/main" id="{519100B4-0795-B6B8-FE8D-E17353A6916C}"/>
              </a:ext>
            </a:extLst>
          </p:cNvPr>
          <p:cNvPicPr>
            <a:picLocks noChangeAspect="1"/>
          </p:cNvPicPr>
          <p:nvPr/>
        </p:nvPicPr>
        <p:blipFill>
          <a:blip r:embed="rId3"/>
          <a:stretch>
            <a:fillRect/>
          </a:stretch>
        </p:blipFill>
        <p:spPr>
          <a:xfrm>
            <a:off x="1364368" y="1223448"/>
            <a:ext cx="6545552" cy="3332786"/>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60"/>
          <p:cNvSpPr txBox="1">
            <a:spLocks noGrp="1"/>
          </p:cNvSpPr>
          <p:nvPr>
            <p:ph type="title"/>
          </p:nvPr>
        </p:nvSpPr>
        <p:spPr>
          <a:xfrm>
            <a:off x="1644450" y="761850"/>
            <a:ext cx="5855100" cy="138445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Gracias por su atención!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14" name="Title 6">
            <a:extLst>
              <a:ext uri="{FF2B5EF4-FFF2-40B4-BE49-F238E27FC236}">
                <a16:creationId xmlns:a16="http://schemas.microsoft.com/office/drawing/2014/main" id="{0FC41040-D553-0CC5-4431-C97EC7B37C40}"/>
              </a:ext>
            </a:extLst>
          </p:cNvPr>
          <p:cNvSpPr>
            <a:spLocks noGrp="1"/>
          </p:cNvSpPr>
          <p:nvPr>
            <p:ph type="title"/>
          </p:nvPr>
        </p:nvSpPr>
        <p:spPr>
          <a:xfrm>
            <a:off x="1001891" y="1706987"/>
            <a:ext cx="2198508" cy="574226"/>
          </a:xfrm>
          <a:noFill/>
        </p:spPr>
        <p:txBody>
          <a:bodyPr/>
          <a:lstStyle/>
          <a:p>
            <a:pPr algn="l"/>
            <a:r>
              <a:rPr lang="es-PY" sz="2800" i="1" dirty="0">
                <a:solidFill>
                  <a:schemeClr val="tx1"/>
                </a:solidFill>
              </a:rPr>
              <a:t>TEMPORAL</a:t>
            </a:r>
            <a:endParaRPr lang="en-US" sz="2800" i="1" dirty="0">
              <a:solidFill>
                <a:schemeClr val="tx1"/>
              </a:solidFill>
            </a:endParaRPr>
          </a:p>
        </p:txBody>
      </p:sp>
      <p:sp>
        <p:nvSpPr>
          <p:cNvPr id="15" name="Title 6">
            <a:extLst>
              <a:ext uri="{FF2B5EF4-FFF2-40B4-BE49-F238E27FC236}">
                <a16:creationId xmlns:a16="http://schemas.microsoft.com/office/drawing/2014/main" id="{5F2C63BC-7F14-4773-8927-FBB674EC6502}"/>
              </a:ext>
            </a:extLst>
          </p:cNvPr>
          <p:cNvSpPr txBox="1">
            <a:spLocks/>
          </p:cNvSpPr>
          <p:nvPr/>
        </p:nvSpPr>
        <p:spPr>
          <a:xfrm>
            <a:off x="1001891" y="2684219"/>
            <a:ext cx="1586235" cy="574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lt1"/>
              </a:buClr>
              <a:buSzPts val="6000"/>
              <a:buFont typeface="Figtree Black"/>
              <a:buNone/>
              <a:defRPr sz="3700" b="0" i="0" u="none" strike="noStrike" cap="none">
                <a:solidFill>
                  <a:schemeClr val="lt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9pPr>
          </a:lstStyle>
          <a:p>
            <a:r>
              <a:rPr lang="es-PY" sz="2800" i="1" dirty="0">
                <a:solidFill>
                  <a:schemeClr val="tx1"/>
                </a:solidFill>
              </a:rPr>
              <a:t>FUSION</a:t>
            </a:r>
            <a:endParaRPr lang="en-US" sz="2800" i="1" dirty="0">
              <a:solidFill>
                <a:schemeClr val="tx1"/>
              </a:solidFill>
            </a:endParaRPr>
          </a:p>
        </p:txBody>
      </p:sp>
      <p:sp>
        <p:nvSpPr>
          <p:cNvPr id="16" name="Title 6">
            <a:extLst>
              <a:ext uri="{FF2B5EF4-FFF2-40B4-BE49-F238E27FC236}">
                <a16:creationId xmlns:a16="http://schemas.microsoft.com/office/drawing/2014/main" id="{3258B7DD-9F45-AE02-4D05-E16CE036E50D}"/>
              </a:ext>
            </a:extLst>
          </p:cNvPr>
          <p:cNvSpPr txBox="1">
            <a:spLocks/>
          </p:cNvSpPr>
          <p:nvPr/>
        </p:nvSpPr>
        <p:spPr>
          <a:xfrm>
            <a:off x="1001891" y="3661451"/>
            <a:ext cx="2928423" cy="574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lt1"/>
              </a:buClr>
              <a:buSzPts val="6000"/>
              <a:buFont typeface="Figtree Black"/>
              <a:buNone/>
              <a:defRPr sz="3700" b="0" i="0" u="none" strike="noStrike" cap="none">
                <a:solidFill>
                  <a:schemeClr val="lt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9pPr>
          </a:lstStyle>
          <a:p>
            <a:r>
              <a:rPr lang="es-PY" sz="2800" i="1" dirty="0">
                <a:solidFill>
                  <a:schemeClr val="tx1"/>
                </a:solidFill>
              </a:rPr>
              <a:t>TRANSFORMER</a:t>
            </a:r>
            <a:endParaRPr lang="en-US" sz="2800" i="1" dirty="0">
              <a:solidFill>
                <a:schemeClr val="tx1"/>
              </a:solidFill>
            </a:endParaRPr>
          </a:p>
        </p:txBody>
      </p:sp>
      <p:sp>
        <p:nvSpPr>
          <p:cNvPr id="17" name="Title 6">
            <a:extLst>
              <a:ext uri="{FF2B5EF4-FFF2-40B4-BE49-F238E27FC236}">
                <a16:creationId xmlns:a16="http://schemas.microsoft.com/office/drawing/2014/main" id="{BCE4270C-6233-4EE5-FE05-B1785F6E7D34}"/>
              </a:ext>
            </a:extLst>
          </p:cNvPr>
          <p:cNvSpPr txBox="1">
            <a:spLocks/>
          </p:cNvSpPr>
          <p:nvPr/>
        </p:nvSpPr>
        <p:spPr>
          <a:xfrm>
            <a:off x="1001891" y="680293"/>
            <a:ext cx="3150338" cy="574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lt1"/>
              </a:buClr>
              <a:buSzPts val="6000"/>
              <a:buFont typeface="Figtree Black"/>
              <a:buNone/>
              <a:defRPr sz="3700" b="0" i="0" u="none" strike="noStrike" cap="none">
                <a:solidFill>
                  <a:schemeClr val="lt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9pPr>
          </a:lstStyle>
          <a:p>
            <a:r>
              <a:rPr lang="es-PY" sz="2800" dirty="0">
                <a:solidFill>
                  <a:schemeClr val="tx1"/>
                </a:solidFill>
              </a:rPr>
              <a:t>Arquitectura TFT</a:t>
            </a:r>
            <a:endParaRPr lang="en-US" sz="2800" dirty="0">
              <a:solidFill>
                <a:schemeClr val="tx1"/>
              </a:solidFill>
            </a:endParaRPr>
          </a:p>
        </p:txBody>
      </p:sp>
      <p:cxnSp>
        <p:nvCxnSpPr>
          <p:cNvPr id="19" name="Straight Arrow Connector 18">
            <a:extLst>
              <a:ext uri="{FF2B5EF4-FFF2-40B4-BE49-F238E27FC236}">
                <a16:creationId xmlns:a16="http://schemas.microsoft.com/office/drawing/2014/main" id="{FCE12D3D-D76A-AE44-27CF-BC9C6324A923}"/>
              </a:ext>
            </a:extLst>
          </p:cNvPr>
          <p:cNvCxnSpPr>
            <a:cxnSpLocks/>
            <a:stCxn id="14" idx="3"/>
          </p:cNvCxnSpPr>
          <p:nvPr/>
        </p:nvCxnSpPr>
        <p:spPr>
          <a:xfrm>
            <a:off x="3200399" y="1994100"/>
            <a:ext cx="1371601" cy="5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F043CCB-46A1-2D2F-6973-ACB20BD9716B}"/>
              </a:ext>
            </a:extLst>
          </p:cNvPr>
          <p:cNvCxnSpPr>
            <a:cxnSpLocks/>
            <a:stCxn id="15" idx="3"/>
          </p:cNvCxnSpPr>
          <p:nvPr/>
        </p:nvCxnSpPr>
        <p:spPr>
          <a:xfrm>
            <a:off x="2588126" y="2971332"/>
            <a:ext cx="1983874" cy="2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4351EF4-9F2E-6BF6-3405-D2926016E3B9}"/>
              </a:ext>
            </a:extLst>
          </p:cNvPr>
          <p:cNvCxnSpPr>
            <a:cxnSpLocks/>
          </p:cNvCxnSpPr>
          <p:nvPr/>
        </p:nvCxnSpPr>
        <p:spPr>
          <a:xfrm>
            <a:off x="3930314" y="3948564"/>
            <a:ext cx="641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Google Shape;337;p37">
            <a:extLst>
              <a:ext uri="{FF2B5EF4-FFF2-40B4-BE49-F238E27FC236}">
                <a16:creationId xmlns:a16="http://schemas.microsoft.com/office/drawing/2014/main" id="{A022F0AF-4FAA-044F-A607-EC3B6CA8B75F}"/>
              </a:ext>
            </a:extLst>
          </p:cNvPr>
          <p:cNvSpPr txBox="1">
            <a:spLocks noGrp="1"/>
          </p:cNvSpPr>
          <p:nvPr>
            <p:ph type="subTitle" idx="1"/>
          </p:nvPr>
        </p:nvSpPr>
        <p:spPr>
          <a:xfrm>
            <a:off x="4753377" y="1789827"/>
            <a:ext cx="1921195" cy="4270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Relativo al tiempo</a:t>
            </a:r>
            <a:endParaRPr i="1" dirty="0"/>
          </a:p>
        </p:txBody>
      </p:sp>
      <p:sp>
        <p:nvSpPr>
          <p:cNvPr id="31" name="Google Shape;337;p37">
            <a:extLst>
              <a:ext uri="{FF2B5EF4-FFF2-40B4-BE49-F238E27FC236}">
                <a16:creationId xmlns:a16="http://schemas.microsoft.com/office/drawing/2014/main" id="{0134B1C1-7FB5-BCBD-7DD9-4F61911AA068}"/>
              </a:ext>
            </a:extLst>
          </p:cNvPr>
          <p:cNvSpPr txBox="1">
            <a:spLocks/>
          </p:cNvSpPr>
          <p:nvPr/>
        </p:nvSpPr>
        <p:spPr>
          <a:xfrm>
            <a:off x="4692235" y="2757807"/>
            <a:ext cx="2119224" cy="427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9pPr>
          </a:lstStyle>
          <a:p>
            <a:pPr marL="0" indent="0"/>
            <a:r>
              <a:rPr lang="en-US" i="1" dirty="0" err="1"/>
              <a:t>Combinación</a:t>
            </a:r>
            <a:r>
              <a:rPr lang="en-US" i="1" dirty="0"/>
              <a:t> de </a:t>
            </a:r>
            <a:r>
              <a:rPr lang="en-US" i="1" dirty="0" err="1"/>
              <a:t>cosas</a:t>
            </a:r>
            <a:endParaRPr lang="en-US" i="1" dirty="0"/>
          </a:p>
        </p:txBody>
      </p:sp>
      <p:sp>
        <p:nvSpPr>
          <p:cNvPr id="32" name="Google Shape;337;p37">
            <a:extLst>
              <a:ext uri="{FF2B5EF4-FFF2-40B4-BE49-F238E27FC236}">
                <a16:creationId xmlns:a16="http://schemas.microsoft.com/office/drawing/2014/main" id="{134E6D59-9FAA-0BF4-032E-E72816E2B4DA}"/>
              </a:ext>
            </a:extLst>
          </p:cNvPr>
          <p:cNvSpPr txBox="1">
            <a:spLocks/>
          </p:cNvSpPr>
          <p:nvPr/>
        </p:nvSpPr>
        <p:spPr>
          <a:xfrm>
            <a:off x="4692235" y="3746095"/>
            <a:ext cx="2166502" cy="427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2100"/>
              <a:buFont typeface="Hanken Grotesk"/>
              <a:buNone/>
              <a:defRPr sz="2100" b="0" i="0" u="none" strike="noStrike" cap="none">
                <a:solidFill>
                  <a:schemeClr val="dk1"/>
                </a:solidFill>
                <a:latin typeface="Hanken Grotesk"/>
                <a:ea typeface="Hanken Grotesk"/>
                <a:cs typeface="Hanken Grotesk"/>
                <a:sym typeface="Hanken Grotesk"/>
              </a:defRPr>
            </a:lvl9pPr>
          </a:lstStyle>
          <a:p>
            <a:pPr marL="0" indent="0"/>
            <a:r>
              <a:rPr lang="en-US" i="1" dirty="0" err="1"/>
              <a:t>Mecanismo</a:t>
            </a:r>
            <a:r>
              <a:rPr lang="en-US" i="1" dirty="0"/>
              <a:t> de </a:t>
            </a:r>
            <a:r>
              <a:rPr lang="en-US" i="1" dirty="0" err="1"/>
              <a:t>atención</a:t>
            </a:r>
            <a:endParaRPr lang="en-US" i="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17" name="Title 6">
            <a:extLst>
              <a:ext uri="{FF2B5EF4-FFF2-40B4-BE49-F238E27FC236}">
                <a16:creationId xmlns:a16="http://schemas.microsoft.com/office/drawing/2014/main" id="{BCE4270C-6233-4EE5-FE05-B1785F6E7D34}"/>
              </a:ext>
            </a:extLst>
          </p:cNvPr>
          <p:cNvSpPr txBox="1">
            <a:spLocks/>
          </p:cNvSpPr>
          <p:nvPr/>
        </p:nvSpPr>
        <p:spPr>
          <a:xfrm>
            <a:off x="996544" y="503245"/>
            <a:ext cx="3150338" cy="574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lt1"/>
              </a:buClr>
              <a:buSzPts val="6000"/>
              <a:buFont typeface="Figtree Black"/>
              <a:buNone/>
              <a:defRPr sz="3700" b="0" i="0" u="none" strike="noStrike" cap="none">
                <a:solidFill>
                  <a:schemeClr val="lt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9pPr>
          </a:lstStyle>
          <a:p>
            <a:r>
              <a:rPr lang="es-PY" sz="2800" dirty="0">
                <a:solidFill>
                  <a:schemeClr val="tx1"/>
                </a:solidFill>
              </a:rPr>
              <a:t>Objetivo general</a:t>
            </a:r>
            <a:endParaRPr lang="en-US" sz="2800" dirty="0">
              <a:solidFill>
                <a:schemeClr val="tx1"/>
              </a:solidFill>
            </a:endParaRPr>
          </a:p>
        </p:txBody>
      </p:sp>
      <p:sp>
        <p:nvSpPr>
          <p:cNvPr id="2" name="Title 6">
            <a:extLst>
              <a:ext uri="{FF2B5EF4-FFF2-40B4-BE49-F238E27FC236}">
                <a16:creationId xmlns:a16="http://schemas.microsoft.com/office/drawing/2014/main" id="{C56D2BDC-8D27-7472-F024-4A40B9CC8524}"/>
              </a:ext>
            </a:extLst>
          </p:cNvPr>
          <p:cNvSpPr txBox="1">
            <a:spLocks/>
          </p:cNvSpPr>
          <p:nvPr/>
        </p:nvSpPr>
        <p:spPr>
          <a:xfrm>
            <a:off x="996544" y="1750347"/>
            <a:ext cx="3865020" cy="574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lt1"/>
              </a:buClr>
              <a:buSzPts val="6000"/>
              <a:buFont typeface="Figtree Black"/>
              <a:buNone/>
              <a:defRPr sz="3700" b="0" i="0" u="none" strike="noStrike" cap="none">
                <a:solidFill>
                  <a:schemeClr val="lt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9pPr>
          </a:lstStyle>
          <a:p>
            <a:r>
              <a:rPr lang="es-PY" sz="2800" dirty="0">
                <a:solidFill>
                  <a:schemeClr val="tx1"/>
                </a:solidFill>
              </a:rPr>
              <a:t>Objetivos específicos</a:t>
            </a:r>
            <a:endParaRPr lang="en-US" sz="2800" dirty="0">
              <a:solidFill>
                <a:schemeClr val="tx1"/>
              </a:solidFill>
            </a:endParaRPr>
          </a:p>
        </p:txBody>
      </p:sp>
      <p:sp>
        <p:nvSpPr>
          <p:cNvPr id="10" name="TextBox 9">
            <a:extLst>
              <a:ext uri="{FF2B5EF4-FFF2-40B4-BE49-F238E27FC236}">
                <a16:creationId xmlns:a16="http://schemas.microsoft.com/office/drawing/2014/main" id="{5768D985-DA47-D985-A0BD-FFE945A21DB9}"/>
              </a:ext>
            </a:extLst>
          </p:cNvPr>
          <p:cNvSpPr txBox="1"/>
          <p:nvPr/>
        </p:nvSpPr>
        <p:spPr>
          <a:xfrm>
            <a:off x="1034713" y="959829"/>
            <a:ext cx="6796512" cy="707951"/>
          </a:xfrm>
          <a:prstGeom prst="rect">
            <a:avLst/>
          </a:prstGeom>
          <a:noFill/>
        </p:spPr>
        <p:txBody>
          <a:bodyPr wrap="square">
            <a:spAutoFit/>
          </a:bodyPr>
          <a:lstStyle/>
          <a:p>
            <a:pPr>
              <a:lnSpc>
                <a:spcPct val="150000"/>
              </a:lnSpc>
            </a:pPr>
            <a:r>
              <a:rPr lang="es-PY" sz="1400" dirty="0">
                <a:effectLst/>
                <a:latin typeface="Hanken Grotesk" panose="020B0604020202020204" charset="0"/>
                <a:ea typeface="ArialMT"/>
                <a:cs typeface="Times New Roman" panose="02020603050405020304" pitchFamily="18" charset="0"/>
              </a:rPr>
              <a:t>Diseñar un modelo inteligente TFT (Temporal </a:t>
            </a:r>
            <a:r>
              <a:rPr lang="es-PY" sz="1400" dirty="0" err="1">
                <a:effectLst/>
                <a:latin typeface="Hanken Grotesk" panose="020B0604020202020204" charset="0"/>
                <a:ea typeface="ArialMT"/>
                <a:cs typeface="Times New Roman" panose="02020603050405020304" pitchFamily="18" charset="0"/>
              </a:rPr>
              <a:t>Fusion</a:t>
            </a:r>
            <a:r>
              <a:rPr lang="es-PY" sz="1400" dirty="0">
                <a:effectLst/>
                <a:latin typeface="Hanken Grotesk" panose="020B0604020202020204" charset="0"/>
                <a:ea typeface="ArialMT"/>
                <a:cs typeface="Times New Roman" panose="02020603050405020304" pitchFamily="18" charset="0"/>
              </a:rPr>
              <a:t> </a:t>
            </a:r>
            <a:r>
              <a:rPr lang="es-PY" sz="1400" dirty="0" err="1">
                <a:effectLst/>
                <a:latin typeface="Hanken Grotesk" panose="020B0604020202020204" charset="0"/>
                <a:ea typeface="ArialMT"/>
                <a:cs typeface="Times New Roman" panose="02020603050405020304" pitchFamily="18" charset="0"/>
              </a:rPr>
              <a:t>Transformer</a:t>
            </a:r>
            <a:r>
              <a:rPr lang="es-PY" sz="1400" dirty="0">
                <a:effectLst/>
                <a:latin typeface="Hanken Grotesk" panose="020B0604020202020204" charset="0"/>
                <a:ea typeface="ArialMT"/>
                <a:cs typeface="Times New Roman" panose="02020603050405020304" pitchFamily="18" charset="0"/>
              </a:rPr>
              <a:t>) para la predicción horaria a corto plazo de la demanda eléctrica nacional.</a:t>
            </a:r>
            <a:endParaRPr lang="en-US" sz="1200" dirty="0">
              <a:effectLst/>
              <a:latin typeface="Hanken Grotesk" panose="020B0604020202020204" charset="0"/>
              <a:ea typeface="Yu Mincho" panose="02020400000000000000" pitchFamily="18" charset="-128"/>
              <a:cs typeface="Times New Roman" panose="02020603050405020304" pitchFamily="18" charset="0"/>
            </a:endParaRPr>
          </a:p>
        </p:txBody>
      </p:sp>
      <p:sp>
        <p:nvSpPr>
          <p:cNvPr id="20" name="TextBox 19">
            <a:extLst>
              <a:ext uri="{FF2B5EF4-FFF2-40B4-BE49-F238E27FC236}">
                <a16:creationId xmlns:a16="http://schemas.microsoft.com/office/drawing/2014/main" id="{C82B2AAC-5D42-63B7-91EC-300927EA3D65}"/>
              </a:ext>
            </a:extLst>
          </p:cNvPr>
          <p:cNvSpPr txBox="1"/>
          <p:nvPr/>
        </p:nvSpPr>
        <p:spPr>
          <a:xfrm>
            <a:off x="996544" y="2271099"/>
            <a:ext cx="6416843" cy="2282035"/>
          </a:xfrm>
          <a:prstGeom prst="rect">
            <a:avLst/>
          </a:prstGeom>
          <a:noFill/>
        </p:spPr>
        <p:txBody>
          <a:bodyPr wrap="square">
            <a:spAutoFit/>
          </a:bodyPr>
          <a:lstStyle/>
          <a:p>
            <a:pPr marL="342900" lvl="0" indent="-342900" algn="just">
              <a:lnSpc>
                <a:spcPct val="150000"/>
              </a:lnSpc>
              <a:buFont typeface="+mj-lt"/>
              <a:buAutoNum type="arabicPeriod"/>
            </a:pPr>
            <a:r>
              <a:rPr lang="es-PY" sz="1200" dirty="0">
                <a:effectLst/>
                <a:latin typeface="Hanken Grotesk" panose="020B0604020202020204" charset="0"/>
                <a:ea typeface="ArialMT"/>
                <a:cs typeface="Times New Roman" panose="02020603050405020304" pitchFamily="18" charset="0"/>
              </a:rPr>
              <a:t>Actualizar datos históricos de suministro de energía proveída por la ANDE.</a:t>
            </a:r>
            <a:endParaRPr lang="en-US" sz="1200" dirty="0">
              <a:effectLst/>
              <a:latin typeface="Hanken Grotesk" panose="020B0604020202020204" charset="0"/>
              <a:ea typeface="Yu Mincho" panose="02020400000000000000" pitchFamily="18" charset="-128"/>
              <a:cs typeface="Times New Roman" panose="02020603050405020304" pitchFamily="18" charset="0"/>
            </a:endParaRPr>
          </a:p>
          <a:p>
            <a:pPr marL="342900" lvl="0" indent="-342900" algn="just">
              <a:lnSpc>
                <a:spcPct val="150000"/>
              </a:lnSpc>
              <a:buFont typeface="+mj-lt"/>
              <a:buAutoNum type="arabicPeriod"/>
            </a:pPr>
            <a:r>
              <a:rPr lang="es-PY" sz="1200" dirty="0">
                <a:effectLst/>
                <a:latin typeface="Hanken Grotesk" panose="020B0604020202020204" charset="0"/>
                <a:ea typeface="ArialMT"/>
                <a:cs typeface="Times New Roman" panose="02020603050405020304" pitchFamily="18" charset="0"/>
              </a:rPr>
              <a:t>Validar datos de variables meteorológicas a nivel país e imputar datos faltantes.</a:t>
            </a:r>
            <a:endParaRPr lang="en-US" sz="1200" dirty="0">
              <a:effectLst/>
              <a:latin typeface="Hanken Grotesk" panose="020B0604020202020204" charset="0"/>
              <a:ea typeface="Yu Mincho" panose="02020400000000000000" pitchFamily="18" charset="-128"/>
              <a:cs typeface="Times New Roman" panose="02020603050405020304" pitchFamily="18" charset="0"/>
            </a:endParaRPr>
          </a:p>
          <a:p>
            <a:pPr marL="342900" lvl="0" indent="-342900" algn="just">
              <a:lnSpc>
                <a:spcPct val="150000"/>
              </a:lnSpc>
              <a:buFont typeface="+mj-lt"/>
              <a:buAutoNum type="arabicPeriod"/>
            </a:pPr>
            <a:r>
              <a:rPr lang="es-PY" sz="1200" dirty="0">
                <a:effectLst/>
                <a:latin typeface="Hanken Grotesk" panose="020B0604020202020204" charset="0"/>
                <a:ea typeface="ArialMT"/>
                <a:cs typeface="Times New Roman" panose="02020603050405020304" pitchFamily="18" charset="0"/>
              </a:rPr>
              <a:t>Implementar un modelo de predicción de demanda de energía basado en la arquitectura TFT.</a:t>
            </a:r>
            <a:endParaRPr lang="en-US" sz="1200" dirty="0">
              <a:effectLst/>
              <a:latin typeface="Hanken Grotesk" panose="020B0604020202020204" charset="0"/>
              <a:ea typeface="Yu Mincho" panose="02020400000000000000" pitchFamily="18" charset="-128"/>
              <a:cs typeface="Times New Roman" panose="02020603050405020304" pitchFamily="18" charset="0"/>
            </a:endParaRPr>
          </a:p>
          <a:p>
            <a:pPr marL="342900" lvl="0" indent="-342900" algn="just">
              <a:lnSpc>
                <a:spcPct val="150000"/>
              </a:lnSpc>
              <a:buFont typeface="+mj-lt"/>
              <a:buAutoNum type="arabicPeriod"/>
            </a:pPr>
            <a:r>
              <a:rPr lang="es-PY" sz="1200" dirty="0">
                <a:effectLst/>
                <a:latin typeface="Hanken Grotesk" panose="020B0604020202020204" charset="0"/>
                <a:ea typeface="ArialMT"/>
                <a:cs typeface="Times New Roman" panose="02020603050405020304" pitchFamily="18" charset="0"/>
              </a:rPr>
              <a:t>Realizar un ajuste fino de los </a:t>
            </a:r>
            <a:r>
              <a:rPr lang="es-PY" sz="1200" dirty="0" err="1">
                <a:effectLst/>
                <a:latin typeface="Hanken Grotesk" panose="020B0604020202020204" charset="0"/>
                <a:ea typeface="ArialMT"/>
                <a:cs typeface="Times New Roman" panose="02020603050405020304" pitchFamily="18" charset="0"/>
              </a:rPr>
              <a:t>hiper-parámetros</a:t>
            </a:r>
            <a:r>
              <a:rPr lang="es-PY" sz="1200" dirty="0">
                <a:effectLst/>
                <a:latin typeface="Hanken Grotesk" panose="020B0604020202020204" charset="0"/>
                <a:ea typeface="ArialMT"/>
                <a:cs typeface="Times New Roman" panose="02020603050405020304" pitchFamily="18" charset="0"/>
              </a:rPr>
              <a:t>.</a:t>
            </a:r>
            <a:endParaRPr lang="en-US" sz="1200" dirty="0">
              <a:effectLst/>
              <a:latin typeface="Hanken Grotesk" panose="020B0604020202020204" charset="0"/>
              <a:ea typeface="Yu Mincho" panose="02020400000000000000" pitchFamily="18" charset="-128"/>
              <a:cs typeface="Times New Roman" panose="02020603050405020304" pitchFamily="18" charset="0"/>
            </a:endParaRPr>
          </a:p>
          <a:p>
            <a:pPr marL="342900" lvl="0" indent="-342900" algn="just">
              <a:lnSpc>
                <a:spcPct val="150000"/>
              </a:lnSpc>
              <a:buFont typeface="+mj-lt"/>
              <a:buAutoNum type="arabicPeriod"/>
            </a:pPr>
            <a:r>
              <a:rPr lang="es-PY" sz="1200" dirty="0">
                <a:effectLst/>
                <a:latin typeface="Hanken Grotesk" panose="020B0604020202020204" charset="0"/>
                <a:ea typeface="ArialMT"/>
                <a:cs typeface="Times New Roman" panose="02020603050405020304" pitchFamily="18" charset="0"/>
              </a:rPr>
              <a:t>Comparar diferentes modelos basados en la Deep </a:t>
            </a:r>
            <a:r>
              <a:rPr lang="es-PY" sz="1200" dirty="0" err="1">
                <a:effectLst/>
                <a:latin typeface="Hanken Grotesk" panose="020B0604020202020204" charset="0"/>
                <a:ea typeface="ArialMT"/>
                <a:cs typeface="Times New Roman" panose="02020603050405020304" pitchFamily="18" charset="0"/>
              </a:rPr>
              <a:t>Learning</a:t>
            </a:r>
            <a:r>
              <a:rPr lang="es-PY" sz="1200" dirty="0">
                <a:effectLst/>
                <a:latin typeface="Hanken Grotesk" panose="020B0604020202020204" charset="0"/>
                <a:ea typeface="ArialMT"/>
                <a:cs typeface="Times New Roman" panose="02020603050405020304" pitchFamily="18" charset="0"/>
              </a:rPr>
              <a:t> para </a:t>
            </a:r>
            <a:r>
              <a:rPr lang="es-PY" sz="1200" dirty="0" err="1">
                <a:effectLst/>
                <a:latin typeface="Hanken Grotesk" panose="020B0604020202020204" charset="0"/>
                <a:ea typeface="ArialMT"/>
                <a:cs typeface="Times New Roman" panose="02020603050405020304" pitchFamily="18" charset="0"/>
              </a:rPr>
              <a:t>forecasting</a:t>
            </a:r>
            <a:r>
              <a:rPr lang="es-PY" sz="1200" dirty="0">
                <a:effectLst/>
                <a:latin typeface="Hanken Grotesk" panose="020B0604020202020204" charset="0"/>
                <a:ea typeface="ArialMT"/>
                <a:cs typeface="Times New Roman" panose="02020603050405020304" pitchFamily="18" charset="0"/>
              </a:rPr>
              <a:t> (previsión), incluyendo trabajos finales de grado de compañeros de FIUNA relacionados al área.</a:t>
            </a:r>
            <a:endParaRPr lang="en-US" sz="1200" dirty="0">
              <a:effectLst/>
              <a:latin typeface="Hanken Grotesk" panose="020B060402020202020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91970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3"/>
          <p:cNvSpPr txBox="1">
            <a:spLocks noGrp="1"/>
          </p:cNvSpPr>
          <p:nvPr>
            <p:ph type="title"/>
          </p:nvPr>
        </p:nvSpPr>
        <p:spPr>
          <a:xfrm>
            <a:off x="1517450" y="590550"/>
            <a:ext cx="6769300" cy="5955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Sistema Interconectado Nacional</a:t>
            </a:r>
            <a:endParaRPr sz="2800" dirty="0"/>
          </a:p>
        </p:txBody>
      </p:sp>
      <p:pic>
        <p:nvPicPr>
          <p:cNvPr id="2" name="Picture 1">
            <a:extLst>
              <a:ext uri="{FF2B5EF4-FFF2-40B4-BE49-F238E27FC236}">
                <a16:creationId xmlns:a16="http://schemas.microsoft.com/office/drawing/2014/main" id="{6E16C781-23A6-D3D6-E15A-F4CC9F290949}"/>
              </a:ext>
            </a:extLst>
          </p:cNvPr>
          <p:cNvPicPr>
            <a:picLocks noChangeAspect="1"/>
          </p:cNvPicPr>
          <p:nvPr/>
        </p:nvPicPr>
        <p:blipFill>
          <a:blip r:embed="rId3"/>
          <a:stretch>
            <a:fillRect/>
          </a:stretch>
        </p:blipFill>
        <p:spPr>
          <a:xfrm>
            <a:off x="798512" y="1262299"/>
            <a:ext cx="4232275" cy="3016407"/>
          </a:xfrm>
          <a:prstGeom prst="rect">
            <a:avLst/>
          </a:prstGeom>
        </p:spPr>
      </p:pic>
      <p:sp>
        <p:nvSpPr>
          <p:cNvPr id="4" name="TextBox 3">
            <a:extLst>
              <a:ext uri="{FF2B5EF4-FFF2-40B4-BE49-F238E27FC236}">
                <a16:creationId xmlns:a16="http://schemas.microsoft.com/office/drawing/2014/main" id="{69107107-07E0-FE29-74D1-20728842C163}"/>
              </a:ext>
            </a:extLst>
          </p:cNvPr>
          <p:cNvSpPr txBox="1"/>
          <p:nvPr/>
        </p:nvSpPr>
        <p:spPr>
          <a:xfrm>
            <a:off x="4635500" y="2408319"/>
            <a:ext cx="3984625" cy="724365"/>
          </a:xfrm>
          <a:prstGeom prst="rect">
            <a:avLst/>
          </a:prstGeom>
          <a:noFill/>
        </p:spPr>
        <p:txBody>
          <a:bodyPr wrap="square">
            <a:spAutoFit/>
          </a:bodyPr>
          <a:lstStyle/>
          <a:p>
            <a:pPr indent="180340" algn="ctr">
              <a:lnSpc>
                <a:spcPts val="1905"/>
              </a:lnSpc>
            </a:pPr>
            <a:r>
              <a:rPr lang="es-PY" sz="1200" i="1" spc="50" dirty="0">
                <a:effectLst/>
                <a:latin typeface="Georgia" panose="02040502050405020303" pitchFamily="18" charset="0"/>
                <a:ea typeface="Yu Mincho" panose="02020400000000000000" pitchFamily="18" charset="-128"/>
                <a:cs typeface="Times New Roman" panose="02020603050405020304" pitchFamily="18" charset="0"/>
              </a:rPr>
              <a:t>SIN</a:t>
            </a:r>
            <a:r>
              <a:rPr lang="es-PY" sz="1200" i="1" spc="-165" dirty="0">
                <a:effectLst/>
                <a:latin typeface="Georgia" panose="02040502050405020303" pitchFamily="18" charset="0"/>
                <a:ea typeface="Yu Mincho" panose="02020400000000000000" pitchFamily="18" charset="-128"/>
                <a:cs typeface="Times New Roman" panose="02020603050405020304" pitchFamily="18" charset="0"/>
              </a:rPr>
              <a:t> </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i="1" dirty="0">
                <a:effectLst/>
                <a:latin typeface="Georgia" panose="02040502050405020303" pitchFamily="18" charset="0"/>
                <a:ea typeface="Yu Mincho" panose="02020400000000000000" pitchFamily="18" charset="-128"/>
                <a:cs typeface="Times New Roman" panose="02020603050405020304" pitchFamily="18" charset="0"/>
              </a:rPr>
              <a:t>t</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spc="65" dirty="0">
                <a:effectLst/>
                <a:latin typeface="Times New Roman" panose="02020603050405020304" pitchFamily="18" charset="0"/>
                <a:ea typeface="Yu Mincho" panose="02020400000000000000" pitchFamily="18" charset="-128"/>
                <a:cs typeface="Times New Roman" panose="02020603050405020304" pitchFamily="18" charset="0"/>
              </a:rPr>
              <a:t> </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spc="65" dirty="0">
                <a:effectLst/>
                <a:latin typeface="Times New Roman" panose="02020603050405020304" pitchFamily="18" charset="0"/>
                <a:ea typeface="Yu Mincho" panose="02020400000000000000" pitchFamily="18" charset="-128"/>
                <a:cs typeface="Times New Roman" panose="02020603050405020304" pitchFamily="18" charset="0"/>
              </a:rPr>
              <a:t> </a:t>
            </a:r>
            <a:r>
              <a:rPr lang="es-PY" sz="1200" i="1" dirty="0">
                <a:effectLst/>
                <a:latin typeface="Georgia" panose="02040502050405020303" pitchFamily="18" charset="0"/>
                <a:ea typeface="Yu Mincho" panose="02020400000000000000" pitchFamily="18" charset="-128"/>
                <a:cs typeface="Times New Roman" panose="02020603050405020304" pitchFamily="18" charset="0"/>
              </a:rPr>
              <a:t>SI</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i="1" dirty="0">
                <a:effectLst/>
                <a:latin typeface="Georgia" panose="02040502050405020303" pitchFamily="18" charset="0"/>
                <a:ea typeface="Yu Mincho" panose="02020400000000000000" pitchFamily="18" charset="-128"/>
                <a:cs typeface="Times New Roman" panose="02020603050405020304" pitchFamily="18" charset="0"/>
              </a:rPr>
              <a:t>t</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spc="-1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s-PY" sz="1200" i="1" dirty="0">
                <a:effectLst/>
                <a:latin typeface="Meiryo UI" panose="020B0604030504040204" pitchFamily="34" charset="-128"/>
                <a:ea typeface="Yu Mincho" panose="02020400000000000000" pitchFamily="18" charset="-128"/>
                <a:cs typeface="Times New Roman" panose="02020603050405020304" pitchFamily="18" charset="0"/>
              </a:rPr>
              <a:t>−</a:t>
            </a:r>
            <a:r>
              <a:rPr lang="es-PY" sz="1200" i="1" spc="-125" dirty="0">
                <a:effectLst/>
                <a:latin typeface="Meiryo UI" panose="020B0604030504040204" pitchFamily="34" charset="-128"/>
                <a:ea typeface="Yu Mincho" panose="02020400000000000000" pitchFamily="18" charset="-128"/>
                <a:cs typeface="Times New Roman" panose="02020603050405020304" pitchFamily="18" charset="0"/>
              </a:rPr>
              <a:t> </a:t>
            </a:r>
            <a:r>
              <a:rPr lang="es-PY" sz="1200" i="1" dirty="0">
                <a:effectLst/>
                <a:latin typeface="Georgia" panose="02040502050405020303" pitchFamily="18" charset="0"/>
                <a:ea typeface="Yu Mincho" panose="02020400000000000000" pitchFamily="18" charset="-128"/>
                <a:cs typeface="Times New Roman" panose="02020603050405020304" pitchFamily="18" charset="0"/>
              </a:rPr>
              <a:t>V</a:t>
            </a:r>
            <a:r>
              <a:rPr lang="es-PY" sz="1200" i="1" spc="-5" dirty="0">
                <a:effectLst/>
                <a:latin typeface="Georgia" panose="02040502050405020303" pitchFamily="18" charset="0"/>
                <a:ea typeface="Yu Mincho" panose="02020400000000000000" pitchFamily="18" charset="-128"/>
                <a:cs typeface="Times New Roman" panose="02020603050405020304" pitchFamily="18" charset="0"/>
              </a:rPr>
              <a:t> </a:t>
            </a:r>
            <a:r>
              <a:rPr lang="es-PY" sz="1200" i="1" spc="-10" dirty="0" err="1">
                <a:effectLst/>
                <a:latin typeface="Georgia" panose="02040502050405020303" pitchFamily="18" charset="0"/>
                <a:ea typeface="Yu Mincho" panose="02020400000000000000" pitchFamily="18" charset="-128"/>
                <a:cs typeface="Times New Roman" panose="02020603050405020304" pitchFamily="18" charset="0"/>
              </a:rPr>
              <a:t>entas</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a:p>
            <a:pPr indent="180340" algn="ctr">
              <a:lnSpc>
                <a:spcPct val="150000"/>
              </a:lnSpc>
              <a:spcBef>
                <a:spcPts val="1065"/>
              </a:spcBef>
            </a:pPr>
            <a:r>
              <a:rPr lang="es-PY" sz="1200" i="1" dirty="0">
                <a:effectLst/>
                <a:latin typeface="Georgia" panose="02040502050405020303" pitchFamily="18" charset="0"/>
                <a:ea typeface="Yu Mincho" panose="02020400000000000000" pitchFamily="18" charset="-128"/>
                <a:cs typeface="Times New Roman" panose="02020603050405020304" pitchFamily="18" charset="0"/>
              </a:rPr>
              <a:t>SI</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i="1" dirty="0">
                <a:effectLst/>
                <a:latin typeface="Georgia" panose="02040502050405020303" pitchFamily="18" charset="0"/>
                <a:ea typeface="Yu Mincho" panose="02020400000000000000" pitchFamily="18" charset="-128"/>
                <a:cs typeface="Times New Roman" panose="02020603050405020304" pitchFamily="18" charset="0"/>
              </a:rPr>
              <a:t>t</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spc="85" dirty="0">
                <a:effectLst/>
                <a:latin typeface="Times New Roman" panose="02020603050405020304" pitchFamily="18" charset="0"/>
                <a:ea typeface="Yu Mincho" panose="02020400000000000000" pitchFamily="18" charset="-128"/>
                <a:cs typeface="Times New Roman" panose="02020603050405020304" pitchFamily="18" charset="0"/>
              </a:rPr>
              <a:t> </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spc="85" dirty="0">
                <a:effectLst/>
                <a:latin typeface="Times New Roman" panose="02020603050405020304" pitchFamily="18" charset="0"/>
                <a:ea typeface="Yu Mincho" panose="02020400000000000000" pitchFamily="18" charset="-128"/>
                <a:cs typeface="Times New Roman" panose="02020603050405020304" pitchFamily="18" charset="0"/>
              </a:rPr>
              <a:t> </a:t>
            </a:r>
            <a:r>
              <a:rPr lang="es-PY" sz="1200" i="1" dirty="0">
                <a:effectLst/>
                <a:latin typeface="Georgia" panose="02040502050405020303" pitchFamily="18" charset="0"/>
                <a:ea typeface="Yu Mincho" panose="02020400000000000000" pitchFamily="18" charset="-128"/>
                <a:cs typeface="Times New Roman" panose="02020603050405020304" pitchFamily="18" charset="0"/>
              </a:rPr>
              <a:t>P</a:t>
            </a:r>
            <a:r>
              <a:rPr lang="es-PY" sz="1200" i="1" baseline="-25000" dirty="0">
                <a:effectLst/>
                <a:latin typeface="Georgia" panose="02040502050405020303" pitchFamily="18" charset="0"/>
                <a:ea typeface="Yu Mincho" panose="02020400000000000000" pitchFamily="18" charset="-128"/>
                <a:cs typeface="Times New Roman" panose="02020603050405020304" pitchFamily="18" charset="0"/>
              </a:rPr>
              <a:t>IPU</a:t>
            </a:r>
            <a:r>
              <a:rPr lang="es-PY" sz="1200" i="1" spc="-150" dirty="0">
                <a:effectLst/>
                <a:latin typeface="Georgia" panose="02040502050405020303" pitchFamily="18" charset="0"/>
                <a:ea typeface="Yu Mincho" panose="02020400000000000000" pitchFamily="18" charset="-128"/>
                <a:cs typeface="Times New Roman" panose="02020603050405020304" pitchFamily="18" charset="0"/>
              </a:rPr>
              <a:t> </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i="1" dirty="0">
                <a:effectLst/>
                <a:latin typeface="Georgia" panose="02040502050405020303" pitchFamily="18" charset="0"/>
                <a:ea typeface="Yu Mincho" panose="02020400000000000000" pitchFamily="18" charset="-128"/>
                <a:cs typeface="Times New Roman" panose="02020603050405020304" pitchFamily="18" charset="0"/>
              </a:rPr>
              <a:t>t</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spc="5" dirty="0">
                <a:effectLst/>
                <a:latin typeface="Times New Roman" panose="02020603050405020304" pitchFamily="18" charset="0"/>
                <a:ea typeface="Yu Mincho" panose="02020400000000000000" pitchFamily="18" charset="-128"/>
                <a:cs typeface="Times New Roman" panose="02020603050405020304" pitchFamily="18" charset="0"/>
              </a:rPr>
              <a:t> </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s-PY" sz="1200" i="1" dirty="0">
                <a:effectLst/>
                <a:latin typeface="Georgia" panose="02040502050405020303" pitchFamily="18" charset="0"/>
                <a:ea typeface="Yu Mincho" panose="02020400000000000000" pitchFamily="18" charset="-128"/>
                <a:cs typeface="Times New Roman" panose="02020603050405020304" pitchFamily="18" charset="0"/>
              </a:rPr>
              <a:t>P</a:t>
            </a:r>
            <a:r>
              <a:rPr lang="es-PY" sz="1200" i="1" baseline="-25000" dirty="0">
                <a:effectLst/>
                <a:latin typeface="Georgia" panose="02040502050405020303" pitchFamily="18" charset="0"/>
                <a:ea typeface="Yu Mincho" panose="02020400000000000000" pitchFamily="18" charset="-128"/>
                <a:cs typeface="Times New Roman" panose="02020603050405020304" pitchFamily="18" charset="0"/>
              </a:rPr>
              <a:t>YAC</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i="1" dirty="0">
                <a:effectLst/>
                <a:latin typeface="Georgia" panose="02040502050405020303" pitchFamily="18" charset="0"/>
                <a:ea typeface="Yu Mincho" panose="02020400000000000000" pitchFamily="18" charset="-128"/>
                <a:cs typeface="Times New Roman" panose="02020603050405020304" pitchFamily="18" charset="0"/>
              </a:rPr>
              <a:t>t</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spc="5" dirty="0">
                <a:effectLst/>
                <a:latin typeface="Times New Roman" panose="02020603050405020304" pitchFamily="18" charset="0"/>
                <a:ea typeface="Yu Mincho" panose="02020400000000000000" pitchFamily="18" charset="-128"/>
                <a:cs typeface="Times New Roman" panose="02020603050405020304" pitchFamily="18" charset="0"/>
              </a:rPr>
              <a:t> </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s-PY" sz="1200" i="1" dirty="0">
                <a:effectLst/>
                <a:latin typeface="Georgia" panose="02040502050405020303" pitchFamily="18" charset="0"/>
                <a:ea typeface="Yu Mincho" panose="02020400000000000000" pitchFamily="18" charset="-128"/>
                <a:cs typeface="Times New Roman" panose="02020603050405020304" pitchFamily="18" charset="0"/>
              </a:rPr>
              <a:t>P</a:t>
            </a:r>
            <a:r>
              <a:rPr lang="es-PY" sz="1200" i="1" baseline="-25000" dirty="0">
                <a:effectLst/>
                <a:latin typeface="Georgia" panose="02040502050405020303" pitchFamily="18" charset="0"/>
                <a:ea typeface="Yu Mincho" panose="02020400000000000000" pitchFamily="18" charset="-128"/>
                <a:cs typeface="Times New Roman" panose="02020603050405020304" pitchFamily="18" charset="0"/>
              </a:rPr>
              <a:t>ACY</a:t>
            </a:r>
            <a:r>
              <a:rPr lang="es-PY" sz="1200" i="1" spc="-20" dirty="0">
                <a:effectLst/>
                <a:latin typeface="Georgia" panose="02040502050405020303" pitchFamily="18" charset="0"/>
                <a:ea typeface="Yu Mincho" panose="02020400000000000000" pitchFamily="18" charset="-128"/>
                <a:cs typeface="Times New Roman" panose="02020603050405020304" pitchFamily="18" charset="0"/>
              </a:rPr>
              <a:t> </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a:t>
            </a:r>
            <a:r>
              <a:rPr lang="es-PY" sz="1200" i="1" dirty="0">
                <a:effectLst/>
                <a:latin typeface="Georgia" panose="02040502050405020303" pitchFamily="18" charset="0"/>
                <a:ea typeface="Yu Mincho" panose="02020400000000000000" pitchFamily="18" charset="-128"/>
                <a:cs typeface="Times New Roman" panose="02020603050405020304" pitchFamily="18" charset="0"/>
              </a:rPr>
              <a:t>t</a:t>
            </a:r>
            <a:r>
              <a:rPr lang="es-PY" sz="12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s-PY" sz="1200" spc="5" dirty="0">
                <a:effectLst/>
                <a:latin typeface="Times New Roman" panose="02020603050405020304" pitchFamily="18" charset="0"/>
                <a:ea typeface="Yu Mincho" panose="02020400000000000000" pitchFamily="18" charset="-128"/>
                <a:cs typeface="Times New Roman" panose="02020603050405020304" pitchFamily="18" charset="0"/>
              </a:rPr>
              <a:t> </a:t>
            </a:r>
            <a:r>
              <a:rPr lang="es-PY" sz="1200" i="1" spc="-10" dirty="0">
                <a:effectLst/>
                <a:latin typeface="Georgia" panose="02040502050405020303" pitchFamily="18" charset="0"/>
                <a:ea typeface="Yu Mincho" panose="02020400000000000000" pitchFamily="18" charset="-128"/>
                <a:cs typeface="Times New Roman" panose="02020603050405020304" pitchFamily="18" charset="0"/>
              </a:rPr>
              <a:t>Compras</a:t>
            </a:r>
            <a:endParaRPr lang="en-US" sz="11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4316</TotalTime>
  <Words>4111</Words>
  <Application>Microsoft Office PowerPoint</Application>
  <PresentationFormat>On-screen Show (16:9)</PresentationFormat>
  <Paragraphs>845</Paragraphs>
  <Slides>60</Slides>
  <Notes>59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Meiryo UI</vt:lpstr>
      <vt:lpstr>Times New Roman</vt:lpstr>
      <vt:lpstr>Hanken Grotesk</vt:lpstr>
      <vt:lpstr>Figtree Black</vt:lpstr>
      <vt:lpstr>Söhne</vt:lpstr>
      <vt:lpstr>Symbol</vt:lpstr>
      <vt:lpstr>Georgia</vt:lpstr>
      <vt:lpstr>Lato</vt:lpstr>
      <vt:lpstr>Wingdings</vt:lpstr>
      <vt:lpstr>Calibri</vt:lpstr>
      <vt:lpstr>Nunito Light</vt:lpstr>
      <vt:lpstr>Arial</vt:lpstr>
      <vt:lpstr>Elegant Black &amp; White Thesis Defense by Slidesgo</vt:lpstr>
      <vt:lpstr>Diseño de un modelo de Deep Learning basado en la arquitectura Temporal Fusion Transformer para la predicción horaria a corto plazo de la demanda eléctrica nacional</vt:lpstr>
      <vt:lpstr>Contenido de la presentación</vt:lpstr>
      <vt:lpstr>ANDE</vt:lpstr>
      <vt:lpstr>Histórico de demanda máxima</vt:lpstr>
      <vt:lpstr>Demanda horaria</vt:lpstr>
      <vt:lpstr>Modelos de previsión de carga</vt:lpstr>
      <vt:lpstr>TEMPORAL</vt:lpstr>
      <vt:lpstr>PowerPoint Presentation</vt:lpstr>
      <vt:lpstr>Sistema Interconectado Nacional</vt:lpstr>
      <vt:lpstr>Sistemas regionales del SIN</vt:lpstr>
      <vt:lpstr>Sistemas regionales del SIN</vt:lpstr>
      <vt:lpstr>Parque de generación existente</vt:lpstr>
      <vt:lpstr>Modelos estadísticos vs. Modelos de IA</vt:lpstr>
      <vt:lpstr>Modelos estadísticos vs. Modelos de IA</vt:lpstr>
      <vt:lpstr>Predicción de series temporales</vt:lpstr>
      <vt:lpstr>Modelos basados en atención</vt:lpstr>
      <vt:lpstr>Arquitectura Transformer</vt:lpstr>
      <vt:lpstr>Arquitectura TFT</vt:lpstr>
      <vt:lpstr>Arquitectura TFT</vt:lpstr>
      <vt:lpstr>Arquitectura TFT</vt:lpstr>
      <vt:lpstr>Arquitectura TFT</vt:lpstr>
      <vt:lpstr>Metodología aplicada</vt:lpstr>
      <vt:lpstr>Obtención y preparación de datos</vt:lpstr>
      <vt:lpstr>Preprocesamiento de datos</vt:lpstr>
      <vt:lpstr>Preparación de datos</vt:lpstr>
      <vt:lpstr>Implementación en Darts</vt:lpstr>
      <vt:lpstr>Implementación en Darts</vt:lpstr>
      <vt:lpstr>Modelo TFT en Darts</vt:lpstr>
      <vt:lpstr>Modelo TFT en Darts</vt:lpstr>
      <vt:lpstr>Selección de Variables</vt:lpstr>
      <vt:lpstr>Covariables</vt:lpstr>
      <vt:lpstr>Ajustes de algoritmos</vt:lpstr>
      <vt:lpstr>Parada temprana (EarlyStopper)</vt:lpstr>
      <vt:lpstr>Convergencia con EarlyStopper</vt:lpstr>
      <vt:lpstr>Convergencia con EarlyStopper</vt:lpstr>
      <vt:lpstr>Impacto de covariable Feriados</vt:lpstr>
      <vt:lpstr>Impacto de covariable Feriados</vt:lpstr>
      <vt:lpstr>Explicabilidad de covariables</vt:lpstr>
      <vt:lpstr>Validación, optimización y selección del modelo</vt:lpstr>
      <vt:lpstr>Optimización de hiperparámetros con Optuna</vt:lpstr>
      <vt:lpstr>Optimización de hiperparámetros con Optuna</vt:lpstr>
      <vt:lpstr>Análisis de modelos TFT</vt:lpstr>
      <vt:lpstr>Comparación y resultados finales</vt:lpstr>
      <vt:lpstr>Análisis de modelos TFT</vt:lpstr>
      <vt:lpstr>Análisis trimestral</vt:lpstr>
      <vt:lpstr>Análisis por día de la semana</vt:lpstr>
      <vt:lpstr>Análisis por día de la semana</vt:lpstr>
      <vt:lpstr>Análisis por día de la semana</vt:lpstr>
      <vt:lpstr>Análisis y evaluación del mejor modelo</vt:lpstr>
      <vt:lpstr>Análisis y evaluación del mejor modelo</vt:lpstr>
      <vt:lpstr>Comparación vs. valores reales SIN</vt:lpstr>
      <vt:lpstr>Comparación vs. valores reales SIN</vt:lpstr>
      <vt:lpstr>Comparación vs. valores reales SIN</vt:lpstr>
      <vt:lpstr>Comparación vs. valores reales SIN</vt:lpstr>
      <vt:lpstr>Conclusiones</vt:lpstr>
      <vt:lpstr>Conclusiones</vt:lpstr>
      <vt:lpstr>Trabajos futuros</vt:lpstr>
      <vt:lpstr>Presentación en el VIII Encuentro de Investigadores</vt:lpstr>
      <vt:lpstr>Agradecimientos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un modelo de Deep Learning basado en la arquitectura Temporal Fusion Transformer para la predicción horaria a corto plazo de la demanda eléctrica nacional</dc:title>
  <dc:creator>Silvio José Aguilar Velazco</dc:creator>
  <cp:lastModifiedBy>Silvio José Aguilar Velazco</cp:lastModifiedBy>
  <cp:revision>45</cp:revision>
  <dcterms:modified xsi:type="dcterms:W3CDTF">2023-12-14T14:47:34Z</dcterms:modified>
</cp:coreProperties>
</file>